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61"/>
  </p:notesMasterIdLst>
  <p:sldIdLst>
    <p:sldId id="340" r:id="rId2"/>
    <p:sldId id="312" r:id="rId3"/>
    <p:sldId id="314" r:id="rId4"/>
    <p:sldId id="399" r:id="rId5"/>
    <p:sldId id="321" r:id="rId6"/>
    <p:sldId id="259" r:id="rId7"/>
    <p:sldId id="288" r:id="rId8"/>
    <p:sldId id="258" r:id="rId9"/>
    <p:sldId id="300" r:id="rId10"/>
    <p:sldId id="322" r:id="rId11"/>
    <p:sldId id="391" r:id="rId12"/>
    <p:sldId id="334" r:id="rId13"/>
    <p:sldId id="392" r:id="rId14"/>
    <p:sldId id="287" r:id="rId15"/>
    <p:sldId id="324" r:id="rId16"/>
    <p:sldId id="352" r:id="rId17"/>
    <p:sldId id="337" r:id="rId18"/>
    <p:sldId id="347" r:id="rId19"/>
    <p:sldId id="257" r:id="rId20"/>
    <p:sldId id="335" r:id="rId21"/>
    <p:sldId id="353" r:id="rId22"/>
    <p:sldId id="336" r:id="rId23"/>
    <p:sldId id="338" r:id="rId24"/>
    <p:sldId id="350" r:id="rId25"/>
    <p:sldId id="351" r:id="rId26"/>
    <p:sldId id="393" r:id="rId27"/>
    <p:sldId id="397" r:id="rId28"/>
    <p:sldId id="294" r:id="rId29"/>
    <p:sldId id="296" r:id="rId30"/>
    <p:sldId id="262" r:id="rId31"/>
    <p:sldId id="290" r:id="rId32"/>
    <p:sldId id="396" r:id="rId33"/>
    <p:sldId id="339" r:id="rId34"/>
    <p:sldId id="263" r:id="rId35"/>
    <p:sldId id="316" r:id="rId36"/>
    <p:sldId id="265" r:id="rId37"/>
    <p:sldId id="387" r:id="rId38"/>
    <p:sldId id="388" r:id="rId39"/>
    <p:sldId id="390" r:id="rId40"/>
    <p:sldId id="386" r:id="rId41"/>
    <p:sldId id="389" r:id="rId42"/>
    <p:sldId id="304" r:id="rId43"/>
    <p:sldId id="295" r:id="rId44"/>
    <p:sldId id="310" r:id="rId45"/>
    <p:sldId id="329" r:id="rId46"/>
    <p:sldId id="264" r:id="rId47"/>
    <p:sldId id="303" r:id="rId48"/>
    <p:sldId id="394" r:id="rId49"/>
    <p:sldId id="320" r:id="rId50"/>
    <p:sldId id="341" r:id="rId51"/>
    <p:sldId id="319" r:id="rId52"/>
    <p:sldId id="342" r:id="rId53"/>
    <p:sldId id="331" r:id="rId54"/>
    <p:sldId id="343" r:id="rId55"/>
    <p:sldId id="260" r:id="rId56"/>
    <p:sldId id="333" r:id="rId57"/>
    <p:sldId id="344" r:id="rId58"/>
    <p:sldId id="398" r:id="rId59"/>
    <p:sldId id="307" r:id="rId60"/>
  </p:sldIdLst>
  <p:sldSz cx="9144000" cy="5143500" type="screen16x9"/>
  <p:notesSz cx="6797675" cy="9928225"/>
  <p:embeddedFontLst>
    <p:embeddedFont>
      <p:font typeface="Avenir Book" panose="02000503020000020003" pitchFamily="2" charset="0"/>
      <p:regular r:id="rId62"/>
      <p:italic r:id="rId63"/>
    </p:embeddedFont>
    <p:embeddedFont>
      <p:font typeface="Average" panose="020F0702030404030204" pitchFamily="34" charset="0"/>
      <p:regular r:id="rId64"/>
      <p:bold r:id="rId65"/>
      <p:italic r:id="rId66"/>
      <p:boldItalic r:id="rId67"/>
    </p:embeddedFont>
    <p:embeddedFont>
      <p:font typeface="Oswald" pitchFamily="2" charset="77"/>
      <p:regular r:id="rId64"/>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176CE2-003A-614E-93E7-4FA94C5DB873}" v="14" dt="2024-11-05T23:35:27.2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53"/>
    <p:restoredTop sz="86344"/>
  </p:normalViewPr>
  <p:slideViewPr>
    <p:cSldViewPr snapToGrid="0">
      <p:cViewPr varScale="1">
        <p:scale>
          <a:sx n="128" d="100"/>
          <a:sy n="128" d="100"/>
        </p:scale>
        <p:origin x="176" y="312"/>
      </p:cViewPr>
      <p:guideLst>
        <p:guide orient="horz" pos="1620"/>
        <p:guide pos="2880"/>
      </p:guideLst>
    </p:cSldViewPr>
  </p:slideViewPr>
  <p:outlineViewPr>
    <p:cViewPr>
      <p:scale>
        <a:sx n="33" d="100"/>
        <a:sy n="33" d="100"/>
      </p:scale>
      <p:origin x="0" y="-400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NUL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zuidenhout, L.M. (Louise)" userId="27d1fa17-b104-4028-bbde-444609cc1b1d" providerId="ADAL" clId="{3B176CE2-003A-614E-93E7-4FA94C5DB873}"/>
    <pc:docChg chg="undo custSel addSld delSld modSld">
      <pc:chgData name="Bezuidenhout, L.M. (Louise)" userId="27d1fa17-b104-4028-bbde-444609cc1b1d" providerId="ADAL" clId="{3B176CE2-003A-614E-93E7-4FA94C5DB873}" dt="2024-11-05T23:35:29.820" v="1161" actId="2696"/>
      <pc:docMkLst>
        <pc:docMk/>
      </pc:docMkLst>
      <pc:sldChg chg="modSp mod">
        <pc:chgData name="Bezuidenhout, L.M. (Louise)" userId="27d1fa17-b104-4028-bbde-444609cc1b1d" providerId="ADAL" clId="{3B176CE2-003A-614E-93E7-4FA94C5DB873}" dt="2024-11-05T23:17:13.634" v="860" actId="20577"/>
        <pc:sldMkLst>
          <pc:docMk/>
          <pc:sldMk cId="0" sldId="260"/>
        </pc:sldMkLst>
        <pc:spChg chg="mod">
          <ac:chgData name="Bezuidenhout, L.M. (Louise)" userId="27d1fa17-b104-4028-bbde-444609cc1b1d" providerId="ADAL" clId="{3B176CE2-003A-614E-93E7-4FA94C5DB873}" dt="2024-11-05T23:17:13.634" v="860" actId="20577"/>
          <ac:spMkLst>
            <pc:docMk/>
            <pc:sldMk cId="0" sldId="260"/>
            <ac:spMk id="85" creationId="{00000000-0000-0000-0000-000000000000}"/>
          </ac:spMkLst>
        </pc:spChg>
      </pc:sldChg>
      <pc:sldChg chg="modSp mod">
        <pc:chgData name="Bezuidenhout, L.M. (Louise)" userId="27d1fa17-b104-4028-bbde-444609cc1b1d" providerId="ADAL" clId="{3B176CE2-003A-614E-93E7-4FA94C5DB873}" dt="2024-11-05T23:04:36.802" v="529" actId="14100"/>
        <pc:sldMkLst>
          <pc:docMk/>
          <pc:sldMk cId="3510661229" sldId="262"/>
        </pc:sldMkLst>
        <pc:spChg chg="mod">
          <ac:chgData name="Bezuidenhout, L.M. (Louise)" userId="27d1fa17-b104-4028-bbde-444609cc1b1d" providerId="ADAL" clId="{3B176CE2-003A-614E-93E7-4FA94C5DB873}" dt="2024-11-05T23:04:36.802" v="529" actId="14100"/>
          <ac:spMkLst>
            <pc:docMk/>
            <pc:sldMk cId="3510661229" sldId="262"/>
            <ac:spMk id="3" creationId="{4C4CCB38-28CA-3244-B226-ADF504830463}"/>
          </ac:spMkLst>
        </pc:spChg>
        <pc:picChg chg="mod">
          <ac:chgData name="Bezuidenhout, L.M. (Louise)" userId="27d1fa17-b104-4028-bbde-444609cc1b1d" providerId="ADAL" clId="{3B176CE2-003A-614E-93E7-4FA94C5DB873}" dt="2024-11-05T23:04:32.169" v="528" actId="1076"/>
          <ac:picMkLst>
            <pc:docMk/>
            <pc:sldMk cId="3510661229" sldId="262"/>
            <ac:picMk id="4" creationId="{B064A084-3C67-27AF-B0B0-F2C2FA67972B}"/>
          </ac:picMkLst>
        </pc:picChg>
      </pc:sldChg>
      <pc:sldChg chg="addSp delSp modSp mod">
        <pc:chgData name="Bezuidenhout, L.M. (Louise)" userId="27d1fa17-b104-4028-bbde-444609cc1b1d" providerId="ADAL" clId="{3B176CE2-003A-614E-93E7-4FA94C5DB873}" dt="2024-11-05T23:34:37.073" v="1155" actId="1076"/>
        <pc:sldMkLst>
          <pc:docMk/>
          <pc:sldMk cId="1369784250" sldId="290"/>
        </pc:sldMkLst>
        <pc:spChg chg="add del mod">
          <ac:chgData name="Bezuidenhout, L.M. (Louise)" userId="27d1fa17-b104-4028-bbde-444609cc1b1d" providerId="ADAL" clId="{3B176CE2-003A-614E-93E7-4FA94C5DB873}" dt="2024-11-05T23:34:07.029" v="1148"/>
          <ac:spMkLst>
            <pc:docMk/>
            <pc:sldMk cId="1369784250" sldId="290"/>
            <ac:spMk id="3" creationId="{46CCC078-3798-54AE-4EA2-C382F823541B}"/>
          </ac:spMkLst>
        </pc:spChg>
        <pc:spChg chg="add mod">
          <ac:chgData name="Bezuidenhout, L.M. (Louise)" userId="27d1fa17-b104-4028-bbde-444609cc1b1d" providerId="ADAL" clId="{3B176CE2-003A-614E-93E7-4FA94C5DB873}" dt="2024-11-05T23:34:37.073" v="1155" actId="1076"/>
          <ac:spMkLst>
            <pc:docMk/>
            <pc:sldMk cId="1369784250" sldId="290"/>
            <ac:spMk id="4" creationId="{677873BA-AF7E-736E-2988-0303F00BFADE}"/>
          </ac:spMkLst>
        </pc:spChg>
      </pc:sldChg>
      <pc:sldChg chg="addSp modSp mod">
        <pc:chgData name="Bezuidenhout, L.M. (Louise)" userId="27d1fa17-b104-4028-bbde-444609cc1b1d" providerId="ADAL" clId="{3B176CE2-003A-614E-93E7-4FA94C5DB873}" dt="2024-11-05T23:01:31.847" v="462" actId="1076"/>
        <pc:sldMkLst>
          <pc:docMk/>
          <pc:sldMk cId="823385569" sldId="294"/>
        </pc:sldMkLst>
        <pc:spChg chg="mod">
          <ac:chgData name="Bezuidenhout, L.M. (Louise)" userId="27d1fa17-b104-4028-bbde-444609cc1b1d" providerId="ADAL" clId="{3B176CE2-003A-614E-93E7-4FA94C5DB873}" dt="2024-11-05T22:59:42.593" v="455" actId="20577"/>
          <ac:spMkLst>
            <pc:docMk/>
            <pc:sldMk cId="823385569" sldId="294"/>
            <ac:spMk id="3" creationId="{946B2BCA-456F-604D-AFE7-A4695E34D833}"/>
          </ac:spMkLst>
        </pc:spChg>
        <pc:picChg chg="add mod">
          <ac:chgData name="Bezuidenhout, L.M. (Louise)" userId="27d1fa17-b104-4028-bbde-444609cc1b1d" providerId="ADAL" clId="{3B176CE2-003A-614E-93E7-4FA94C5DB873}" dt="2024-11-05T23:01:31.847" v="462" actId="1076"/>
          <ac:picMkLst>
            <pc:docMk/>
            <pc:sldMk cId="823385569" sldId="294"/>
            <ac:picMk id="4" creationId="{91898F42-49EC-4DA0-D1A1-864B426E9B1E}"/>
          </ac:picMkLst>
        </pc:picChg>
      </pc:sldChg>
      <pc:sldChg chg="del">
        <pc:chgData name="Bezuidenhout, L.M. (Louise)" userId="27d1fa17-b104-4028-bbde-444609cc1b1d" providerId="ADAL" clId="{3B176CE2-003A-614E-93E7-4FA94C5DB873}" dt="2024-11-05T22:48:26.635" v="1" actId="2696"/>
        <pc:sldMkLst>
          <pc:docMk/>
          <pc:sldMk cId="1937303117" sldId="298"/>
        </pc:sldMkLst>
      </pc:sldChg>
      <pc:sldChg chg="modSp del mod">
        <pc:chgData name="Bezuidenhout, L.M. (Louise)" userId="27d1fa17-b104-4028-bbde-444609cc1b1d" providerId="ADAL" clId="{3B176CE2-003A-614E-93E7-4FA94C5DB873}" dt="2024-11-05T22:52:57.420" v="263" actId="2696"/>
        <pc:sldMkLst>
          <pc:docMk/>
          <pc:sldMk cId="2069905428" sldId="299"/>
        </pc:sldMkLst>
        <pc:spChg chg="mod">
          <ac:chgData name="Bezuidenhout, L.M. (Louise)" userId="27d1fa17-b104-4028-bbde-444609cc1b1d" providerId="ADAL" clId="{3B176CE2-003A-614E-93E7-4FA94C5DB873}" dt="2024-11-05T22:50:00.894" v="103" actId="20577"/>
          <ac:spMkLst>
            <pc:docMk/>
            <pc:sldMk cId="2069905428" sldId="299"/>
            <ac:spMk id="3" creationId="{09D8D338-D890-AE4C-83C7-DE87E7B183E9}"/>
          </ac:spMkLst>
        </pc:spChg>
      </pc:sldChg>
      <pc:sldChg chg="modSp mod">
        <pc:chgData name="Bezuidenhout, L.M. (Louise)" userId="27d1fa17-b104-4028-bbde-444609cc1b1d" providerId="ADAL" clId="{3B176CE2-003A-614E-93E7-4FA94C5DB873}" dt="2024-11-05T22:48:56.887" v="84" actId="2711"/>
        <pc:sldMkLst>
          <pc:docMk/>
          <pc:sldMk cId="3080353238" sldId="300"/>
        </pc:sldMkLst>
        <pc:spChg chg="mod">
          <ac:chgData name="Bezuidenhout, L.M. (Louise)" userId="27d1fa17-b104-4028-bbde-444609cc1b1d" providerId="ADAL" clId="{3B176CE2-003A-614E-93E7-4FA94C5DB873}" dt="2024-11-05T22:48:56.887" v="84" actId="2711"/>
          <ac:spMkLst>
            <pc:docMk/>
            <pc:sldMk cId="3080353238" sldId="300"/>
            <ac:spMk id="3" creationId="{75D2DC85-E217-6146-99BD-ACEDDDA741D9}"/>
          </ac:spMkLst>
        </pc:spChg>
      </pc:sldChg>
      <pc:sldChg chg="modSp mod">
        <pc:chgData name="Bezuidenhout, L.M. (Louise)" userId="27d1fa17-b104-4028-bbde-444609cc1b1d" providerId="ADAL" clId="{3B176CE2-003A-614E-93E7-4FA94C5DB873}" dt="2024-11-05T23:31:14.462" v="1099" actId="113"/>
        <pc:sldMkLst>
          <pc:docMk/>
          <pc:sldMk cId="241535073" sldId="314"/>
        </pc:sldMkLst>
        <pc:spChg chg="mod">
          <ac:chgData name="Bezuidenhout, L.M. (Louise)" userId="27d1fa17-b104-4028-bbde-444609cc1b1d" providerId="ADAL" clId="{3B176CE2-003A-614E-93E7-4FA94C5DB873}" dt="2024-11-05T23:31:14.462" v="1099" actId="113"/>
          <ac:spMkLst>
            <pc:docMk/>
            <pc:sldMk cId="241535073" sldId="314"/>
            <ac:spMk id="3" creationId="{7311F0B6-2549-AE4B-853F-CB38F566978C}"/>
          </ac:spMkLst>
        </pc:spChg>
      </pc:sldChg>
      <pc:sldChg chg="modSp mod">
        <pc:chgData name="Bezuidenhout, L.M. (Louise)" userId="27d1fa17-b104-4028-bbde-444609cc1b1d" providerId="ADAL" clId="{3B176CE2-003A-614E-93E7-4FA94C5DB873}" dt="2024-11-05T23:13:48.940" v="566" actId="27636"/>
        <pc:sldMkLst>
          <pc:docMk/>
          <pc:sldMk cId="189171977" sldId="319"/>
        </pc:sldMkLst>
        <pc:spChg chg="mod">
          <ac:chgData name="Bezuidenhout, L.M. (Louise)" userId="27d1fa17-b104-4028-bbde-444609cc1b1d" providerId="ADAL" clId="{3B176CE2-003A-614E-93E7-4FA94C5DB873}" dt="2024-11-05T23:13:48.940" v="566" actId="27636"/>
          <ac:spMkLst>
            <pc:docMk/>
            <pc:sldMk cId="189171977" sldId="319"/>
            <ac:spMk id="7" creationId="{E78EC73B-3280-A54B-98BE-7B96CC179E09}"/>
          </ac:spMkLst>
        </pc:spChg>
      </pc:sldChg>
      <pc:sldChg chg="modSp mod">
        <pc:chgData name="Bezuidenhout, L.M. (Louise)" userId="27d1fa17-b104-4028-bbde-444609cc1b1d" providerId="ADAL" clId="{3B176CE2-003A-614E-93E7-4FA94C5DB873}" dt="2024-11-05T23:17:57.751" v="946" actId="20577"/>
        <pc:sldMkLst>
          <pc:docMk/>
          <pc:sldMk cId="145661186" sldId="333"/>
        </pc:sldMkLst>
        <pc:spChg chg="mod">
          <ac:chgData name="Bezuidenhout, L.M. (Louise)" userId="27d1fa17-b104-4028-bbde-444609cc1b1d" providerId="ADAL" clId="{3B176CE2-003A-614E-93E7-4FA94C5DB873}" dt="2024-11-05T23:17:57.751" v="946" actId="20577"/>
          <ac:spMkLst>
            <pc:docMk/>
            <pc:sldMk cId="145661186" sldId="333"/>
            <ac:spMk id="3" creationId="{220C4EBB-CB06-F44C-B9C9-7666940CBC7A}"/>
          </ac:spMkLst>
        </pc:spChg>
      </pc:sldChg>
      <pc:sldChg chg="modSp mod">
        <pc:chgData name="Bezuidenhout, L.M. (Louise)" userId="27d1fa17-b104-4028-bbde-444609cc1b1d" providerId="ADAL" clId="{3B176CE2-003A-614E-93E7-4FA94C5DB873}" dt="2024-11-05T23:14:29.626" v="590" actId="20577"/>
        <pc:sldMkLst>
          <pc:docMk/>
          <pc:sldMk cId="3183013311" sldId="343"/>
        </pc:sldMkLst>
        <pc:spChg chg="mod">
          <ac:chgData name="Bezuidenhout, L.M. (Louise)" userId="27d1fa17-b104-4028-bbde-444609cc1b1d" providerId="ADAL" clId="{3B176CE2-003A-614E-93E7-4FA94C5DB873}" dt="2024-11-05T23:14:29.626" v="590" actId="20577"/>
          <ac:spMkLst>
            <pc:docMk/>
            <pc:sldMk cId="3183013311" sldId="343"/>
            <ac:spMk id="3" creationId="{B8994A48-2DB4-8C44-967D-B50BE5058309}"/>
          </ac:spMkLst>
        </pc:spChg>
      </pc:sldChg>
      <pc:sldChg chg="modSp mod">
        <pc:chgData name="Bezuidenhout, L.M. (Louise)" userId="27d1fa17-b104-4028-bbde-444609cc1b1d" providerId="ADAL" clId="{3B176CE2-003A-614E-93E7-4FA94C5DB873}" dt="2024-11-05T23:19:01.242" v="1045" actId="20577"/>
        <pc:sldMkLst>
          <pc:docMk/>
          <pc:sldMk cId="3803781993" sldId="344"/>
        </pc:sldMkLst>
        <pc:spChg chg="mod">
          <ac:chgData name="Bezuidenhout, L.M. (Louise)" userId="27d1fa17-b104-4028-bbde-444609cc1b1d" providerId="ADAL" clId="{3B176CE2-003A-614E-93E7-4FA94C5DB873}" dt="2024-11-05T23:19:01.242" v="1045" actId="20577"/>
          <ac:spMkLst>
            <pc:docMk/>
            <pc:sldMk cId="3803781993" sldId="344"/>
            <ac:spMk id="3" creationId="{220C4EBB-CB06-F44C-B9C9-7666940CBC7A}"/>
          </ac:spMkLst>
        </pc:spChg>
        <pc:spChg chg="mod">
          <ac:chgData name="Bezuidenhout, L.M. (Louise)" userId="27d1fa17-b104-4028-bbde-444609cc1b1d" providerId="ADAL" clId="{3B176CE2-003A-614E-93E7-4FA94C5DB873}" dt="2024-11-05T23:18:25.204" v="966" actId="20577"/>
          <ac:spMkLst>
            <pc:docMk/>
            <pc:sldMk cId="3803781993" sldId="344"/>
            <ac:spMk id="4" creationId="{7F68348F-5B09-2B42-875A-56B99CB51A28}"/>
          </ac:spMkLst>
        </pc:spChg>
      </pc:sldChg>
      <pc:sldChg chg="del">
        <pc:chgData name="Bezuidenhout, L.M. (Louise)" userId="27d1fa17-b104-4028-bbde-444609cc1b1d" providerId="ADAL" clId="{3B176CE2-003A-614E-93E7-4FA94C5DB873}" dt="2024-11-05T23:35:29.820" v="1161" actId="2696"/>
        <pc:sldMkLst>
          <pc:docMk/>
          <pc:sldMk cId="2401237402" sldId="345"/>
        </pc:sldMkLst>
      </pc:sldChg>
      <pc:sldChg chg="del">
        <pc:chgData name="Bezuidenhout, L.M. (Louise)" userId="27d1fa17-b104-4028-bbde-444609cc1b1d" providerId="ADAL" clId="{3B176CE2-003A-614E-93E7-4FA94C5DB873}" dt="2024-11-05T23:35:18.813" v="1159" actId="2696"/>
        <pc:sldMkLst>
          <pc:docMk/>
          <pc:sldMk cId="2412429643" sldId="346"/>
        </pc:sldMkLst>
      </pc:sldChg>
      <pc:sldChg chg="modSp del mod">
        <pc:chgData name="Bezuidenhout, L.M. (Louise)" userId="27d1fa17-b104-4028-bbde-444609cc1b1d" providerId="ADAL" clId="{3B176CE2-003A-614E-93E7-4FA94C5DB873}" dt="2024-11-05T22:56:51.565" v="265" actId="2696"/>
        <pc:sldMkLst>
          <pc:docMk/>
          <pc:sldMk cId="2905498534" sldId="348"/>
        </pc:sldMkLst>
        <pc:spChg chg="mod">
          <ac:chgData name="Bezuidenhout, L.M. (Louise)" userId="27d1fa17-b104-4028-bbde-444609cc1b1d" providerId="ADAL" clId="{3B176CE2-003A-614E-93E7-4FA94C5DB873}" dt="2024-11-05T22:52:05.310" v="261" actId="20577"/>
          <ac:spMkLst>
            <pc:docMk/>
            <pc:sldMk cId="2905498534" sldId="348"/>
            <ac:spMk id="3" creationId="{3C0B9734-7BD6-6666-7E52-803FC68B5F00}"/>
          </ac:spMkLst>
        </pc:spChg>
      </pc:sldChg>
      <pc:sldChg chg="modSp mod">
        <pc:chgData name="Bezuidenhout, L.M. (Louise)" userId="27d1fa17-b104-4028-bbde-444609cc1b1d" providerId="ADAL" clId="{3B176CE2-003A-614E-93E7-4FA94C5DB873}" dt="2024-11-05T22:51:28.918" v="250" actId="20577"/>
        <pc:sldMkLst>
          <pc:docMk/>
          <pc:sldMk cId="127510060" sldId="352"/>
        </pc:sldMkLst>
        <pc:spChg chg="mod">
          <ac:chgData name="Bezuidenhout, L.M. (Louise)" userId="27d1fa17-b104-4028-bbde-444609cc1b1d" providerId="ADAL" clId="{3B176CE2-003A-614E-93E7-4FA94C5DB873}" dt="2024-11-05T22:51:28.918" v="250" actId="20577"/>
          <ac:spMkLst>
            <pc:docMk/>
            <pc:sldMk cId="127510060" sldId="352"/>
            <ac:spMk id="3" creationId="{5E9F061F-C091-A8FD-657F-5F19494E109B}"/>
          </ac:spMkLst>
        </pc:spChg>
      </pc:sldChg>
      <pc:sldChg chg="add">
        <pc:chgData name="Bezuidenhout, L.M. (Louise)" userId="27d1fa17-b104-4028-bbde-444609cc1b1d" providerId="ADAL" clId="{3B176CE2-003A-614E-93E7-4FA94C5DB873}" dt="2024-11-05T22:48:24.412" v="0"/>
        <pc:sldMkLst>
          <pc:docMk/>
          <pc:sldMk cId="595716338" sldId="391"/>
        </pc:sldMkLst>
      </pc:sldChg>
      <pc:sldChg chg="add">
        <pc:chgData name="Bezuidenhout, L.M. (Louise)" userId="27d1fa17-b104-4028-bbde-444609cc1b1d" providerId="ADAL" clId="{3B176CE2-003A-614E-93E7-4FA94C5DB873}" dt="2024-11-05T22:52:48.453" v="262"/>
        <pc:sldMkLst>
          <pc:docMk/>
          <pc:sldMk cId="133288402" sldId="392"/>
        </pc:sldMkLst>
      </pc:sldChg>
      <pc:sldChg chg="modSp add mod">
        <pc:chgData name="Bezuidenhout, L.M. (Louise)" userId="27d1fa17-b104-4028-bbde-444609cc1b1d" providerId="ADAL" clId="{3B176CE2-003A-614E-93E7-4FA94C5DB873}" dt="2024-11-05T22:58:33.366" v="387" actId="27636"/>
        <pc:sldMkLst>
          <pc:docMk/>
          <pc:sldMk cId="1668010293" sldId="393"/>
        </pc:sldMkLst>
        <pc:spChg chg="mod">
          <ac:chgData name="Bezuidenhout, L.M. (Louise)" userId="27d1fa17-b104-4028-bbde-444609cc1b1d" providerId="ADAL" clId="{3B176CE2-003A-614E-93E7-4FA94C5DB873}" dt="2024-11-05T22:58:33.366" v="387" actId="27636"/>
          <ac:spMkLst>
            <pc:docMk/>
            <pc:sldMk cId="1668010293" sldId="393"/>
            <ac:spMk id="3" creationId="{3C0B9734-7BD6-6666-7E52-803FC68B5F00}"/>
          </ac:spMkLst>
        </pc:spChg>
      </pc:sldChg>
      <pc:sldChg chg="addSp delSp modSp new mod">
        <pc:chgData name="Bezuidenhout, L.M. (Louise)" userId="27d1fa17-b104-4028-bbde-444609cc1b1d" providerId="ADAL" clId="{3B176CE2-003A-614E-93E7-4FA94C5DB873}" dt="2024-11-05T23:11:34.763" v="564" actId="20577"/>
        <pc:sldMkLst>
          <pc:docMk/>
          <pc:sldMk cId="3622349499" sldId="394"/>
        </pc:sldMkLst>
        <pc:spChg chg="del">
          <ac:chgData name="Bezuidenhout, L.M. (Louise)" userId="27d1fa17-b104-4028-bbde-444609cc1b1d" providerId="ADAL" clId="{3B176CE2-003A-614E-93E7-4FA94C5DB873}" dt="2024-11-05T23:10:01.426" v="535" actId="478"/>
          <ac:spMkLst>
            <pc:docMk/>
            <pc:sldMk cId="3622349499" sldId="394"/>
            <ac:spMk id="2" creationId="{1F6CAE8F-E250-69BD-31FD-B5B5871C19E1}"/>
          </ac:spMkLst>
        </pc:spChg>
        <pc:spChg chg="del">
          <ac:chgData name="Bezuidenhout, L.M. (Louise)" userId="27d1fa17-b104-4028-bbde-444609cc1b1d" providerId="ADAL" clId="{3B176CE2-003A-614E-93E7-4FA94C5DB873}" dt="2024-11-05T23:09:36.531" v="531" actId="478"/>
          <ac:spMkLst>
            <pc:docMk/>
            <pc:sldMk cId="3622349499" sldId="394"/>
            <ac:spMk id="3" creationId="{EEE0A440-2A47-CB9A-4719-EE08B0DD930C}"/>
          </ac:spMkLst>
        </pc:spChg>
        <pc:spChg chg="add mod">
          <ac:chgData name="Bezuidenhout, L.M. (Louise)" userId="27d1fa17-b104-4028-bbde-444609cc1b1d" providerId="ADAL" clId="{3B176CE2-003A-614E-93E7-4FA94C5DB873}" dt="2024-11-05T23:11:34.763" v="564" actId="20577"/>
          <ac:spMkLst>
            <pc:docMk/>
            <pc:sldMk cId="3622349499" sldId="394"/>
            <ac:spMk id="5" creationId="{C5B96D75-70B1-143F-0944-6A68D388D67E}"/>
          </ac:spMkLst>
        </pc:spChg>
        <pc:picChg chg="add mod">
          <ac:chgData name="Bezuidenhout, L.M. (Louise)" userId="27d1fa17-b104-4028-bbde-444609cc1b1d" providerId="ADAL" clId="{3B176CE2-003A-614E-93E7-4FA94C5DB873}" dt="2024-11-05T23:09:46.176" v="534" actId="1076"/>
          <ac:picMkLst>
            <pc:docMk/>
            <pc:sldMk cId="3622349499" sldId="394"/>
            <ac:picMk id="4" creationId="{9FEB5F52-F5D9-7CFC-4A90-BBB161451B09}"/>
          </ac:picMkLst>
        </pc:picChg>
        <pc:cxnChg chg="add mod">
          <ac:chgData name="Bezuidenhout, L.M. (Louise)" userId="27d1fa17-b104-4028-bbde-444609cc1b1d" providerId="ADAL" clId="{3B176CE2-003A-614E-93E7-4FA94C5DB873}" dt="2024-11-05T23:10:01.709" v="536"/>
          <ac:cxnSpMkLst>
            <pc:docMk/>
            <pc:sldMk cId="3622349499" sldId="394"/>
            <ac:cxnSpMk id="6" creationId="{BCB1D1C3-C973-E46B-5681-FBFFCAFA8EC7}"/>
          </ac:cxnSpMkLst>
        </pc:cxnChg>
      </pc:sldChg>
      <pc:sldChg chg="addSp modSp new del mod">
        <pc:chgData name="Bezuidenhout, L.M. (Louise)" userId="27d1fa17-b104-4028-bbde-444609cc1b1d" providerId="ADAL" clId="{3B176CE2-003A-614E-93E7-4FA94C5DB873}" dt="2024-11-05T23:34:48.401" v="1156" actId="2696"/>
        <pc:sldMkLst>
          <pc:docMk/>
          <pc:sldMk cId="3277539792" sldId="395"/>
        </pc:sldMkLst>
        <pc:spChg chg="mod">
          <ac:chgData name="Bezuidenhout, L.M. (Louise)" userId="27d1fa17-b104-4028-bbde-444609cc1b1d" providerId="ADAL" clId="{3B176CE2-003A-614E-93E7-4FA94C5DB873}" dt="2024-11-05T23:33:37.739" v="1144" actId="255"/>
          <ac:spMkLst>
            <pc:docMk/>
            <pc:sldMk cId="3277539792" sldId="395"/>
            <ac:spMk id="2" creationId="{0BE717CF-A12B-8E47-875E-5292D467D11A}"/>
          </ac:spMkLst>
        </pc:spChg>
        <pc:spChg chg="mod">
          <ac:chgData name="Bezuidenhout, L.M. (Louise)" userId="27d1fa17-b104-4028-bbde-444609cc1b1d" providerId="ADAL" clId="{3B176CE2-003A-614E-93E7-4FA94C5DB873}" dt="2024-11-05T23:33:14.450" v="1140" actId="5793"/>
          <ac:spMkLst>
            <pc:docMk/>
            <pc:sldMk cId="3277539792" sldId="395"/>
            <ac:spMk id="3" creationId="{A3BADB92-03C9-13DF-CDC3-3081AAAF0555}"/>
          </ac:spMkLst>
        </pc:spChg>
        <pc:cxnChg chg="add mod">
          <ac:chgData name="Bezuidenhout, L.M. (Louise)" userId="27d1fa17-b104-4028-bbde-444609cc1b1d" providerId="ADAL" clId="{3B176CE2-003A-614E-93E7-4FA94C5DB873}" dt="2024-11-05T23:33:22.072" v="1141"/>
          <ac:cxnSpMkLst>
            <pc:docMk/>
            <pc:sldMk cId="3277539792" sldId="395"/>
            <ac:cxnSpMk id="4" creationId="{AE0767F6-5C4F-47A1-630A-CFE15BDB69F2}"/>
          </ac:cxnSpMkLst>
        </pc:cxnChg>
      </pc:sldChg>
      <pc:sldChg chg="add">
        <pc:chgData name="Bezuidenhout, L.M. (Louise)" userId="27d1fa17-b104-4028-bbde-444609cc1b1d" providerId="ADAL" clId="{3B176CE2-003A-614E-93E7-4FA94C5DB873}" dt="2024-11-05T23:34:01.358" v="1146"/>
        <pc:sldMkLst>
          <pc:docMk/>
          <pc:sldMk cId="1224658644" sldId="396"/>
        </pc:sldMkLst>
      </pc:sldChg>
      <pc:sldChg chg="add">
        <pc:chgData name="Bezuidenhout, L.M. (Louise)" userId="27d1fa17-b104-4028-bbde-444609cc1b1d" providerId="ADAL" clId="{3B176CE2-003A-614E-93E7-4FA94C5DB873}" dt="2024-11-05T23:34:49.904" v="1157"/>
        <pc:sldMkLst>
          <pc:docMk/>
          <pc:sldMk cId="1639845988" sldId="397"/>
        </pc:sldMkLst>
      </pc:sldChg>
      <pc:sldChg chg="add">
        <pc:chgData name="Bezuidenhout, L.M. (Louise)" userId="27d1fa17-b104-4028-bbde-444609cc1b1d" providerId="ADAL" clId="{3B176CE2-003A-614E-93E7-4FA94C5DB873}" dt="2024-11-05T23:35:14.826" v="1158"/>
        <pc:sldMkLst>
          <pc:docMk/>
          <pc:sldMk cId="1576935378" sldId="398"/>
        </pc:sldMkLst>
      </pc:sldChg>
      <pc:sldChg chg="add">
        <pc:chgData name="Bezuidenhout, L.M. (Louise)" userId="27d1fa17-b104-4028-bbde-444609cc1b1d" providerId="ADAL" clId="{3B176CE2-003A-614E-93E7-4FA94C5DB873}" dt="2024-11-05T23:35:27.265" v="1160"/>
        <pc:sldMkLst>
          <pc:docMk/>
          <pc:sldMk cId="4255344340" sldId="3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621C9-E491-C24C-B1F4-E23085DC835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608E6E5D-2ECE-6E4B-B583-935F72853432}">
      <dgm:prSet phldrT="[Text]"/>
      <dgm:spPr/>
      <dgm:t>
        <a:bodyPr/>
        <a:lstStyle/>
        <a:p>
          <a:r>
            <a:rPr lang="en-GB" dirty="0"/>
            <a:t>Right to withdraw</a:t>
          </a:r>
        </a:p>
      </dgm:t>
    </dgm:pt>
    <dgm:pt modelId="{0EB88186-DFB2-734B-B886-3E9477C38CE0}" type="parTrans" cxnId="{CF19FCD6-9DC7-E440-B090-D3C330691B50}">
      <dgm:prSet/>
      <dgm:spPr/>
      <dgm:t>
        <a:bodyPr/>
        <a:lstStyle/>
        <a:p>
          <a:endParaRPr lang="en-GB"/>
        </a:p>
      </dgm:t>
    </dgm:pt>
    <dgm:pt modelId="{327AF7C2-56DB-F446-980D-0C85FF4D0892}" type="sibTrans" cxnId="{CF19FCD6-9DC7-E440-B090-D3C330691B50}">
      <dgm:prSet/>
      <dgm:spPr/>
      <dgm:t>
        <a:bodyPr/>
        <a:lstStyle/>
        <a:p>
          <a:endParaRPr lang="en-GB"/>
        </a:p>
      </dgm:t>
    </dgm:pt>
    <dgm:pt modelId="{7A5E7251-9A43-7F44-A2BB-20BA7B07B9D3}">
      <dgm:prSet phldrT="[Text]"/>
      <dgm:spPr/>
      <dgm:t>
        <a:bodyPr/>
        <a:lstStyle/>
        <a:p>
          <a:r>
            <a:rPr lang="en-GB" dirty="0"/>
            <a:t>Confidentiality</a:t>
          </a:r>
        </a:p>
      </dgm:t>
    </dgm:pt>
    <dgm:pt modelId="{2A762444-868D-9C47-BE69-6F4C9A39E3E7}" type="parTrans" cxnId="{EA963CDC-5FA1-5D42-8724-1EB4E76B8F79}">
      <dgm:prSet/>
      <dgm:spPr/>
      <dgm:t>
        <a:bodyPr/>
        <a:lstStyle/>
        <a:p>
          <a:endParaRPr lang="en-GB"/>
        </a:p>
      </dgm:t>
    </dgm:pt>
    <dgm:pt modelId="{AEF48ABE-D8FE-7A40-A11B-EBDFE14FFCB5}" type="sibTrans" cxnId="{EA963CDC-5FA1-5D42-8724-1EB4E76B8F79}">
      <dgm:prSet/>
      <dgm:spPr/>
      <dgm:t>
        <a:bodyPr/>
        <a:lstStyle/>
        <a:p>
          <a:endParaRPr lang="en-GB"/>
        </a:p>
      </dgm:t>
    </dgm:pt>
    <dgm:pt modelId="{9581EF91-7B9F-9843-8A41-440A457BE616}">
      <dgm:prSet phldrT="[Text]"/>
      <dgm:spPr/>
      <dgm:t>
        <a:bodyPr/>
        <a:lstStyle/>
        <a:p>
          <a:r>
            <a:rPr lang="en-GB" dirty="0"/>
            <a:t>Informed consent</a:t>
          </a:r>
        </a:p>
      </dgm:t>
    </dgm:pt>
    <dgm:pt modelId="{6417DB3A-F76F-1C47-8D05-077060536CF7}" type="parTrans" cxnId="{D14BE553-E6AF-6C4A-A74C-38A5D88CE9BC}">
      <dgm:prSet/>
      <dgm:spPr/>
      <dgm:t>
        <a:bodyPr/>
        <a:lstStyle/>
        <a:p>
          <a:endParaRPr lang="en-GB"/>
        </a:p>
      </dgm:t>
    </dgm:pt>
    <dgm:pt modelId="{FA8F7D2C-5F93-4A43-9845-8269E7E63ADF}" type="sibTrans" cxnId="{D14BE553-E6AF-6C4A-A74C-38A5D88CE9BC}">
      <dgm:prSet/>
      <dgm:spPr/>
      <dgm:t>
        <a:bodyPr/>
        <a:lstStyle/>
        <a:p>
          <a:endParaRPr lang="en-GB"/>
        </a:p>
      </dgm:t>
    </dgm:pt>
    <dgm:pt modelId="{EAB47955-C9C1-7540-ACAE-4E18770F9699}">
      <dgm:prSet phldrT="[Text]"/>
      <dgm:spPr/>
      <dgm:t>
        <a:bodyPr/>
        <a:lstStyle/>
        <a:p>
          <a:r>
            <a:rPr lang="en-GB" dirty="0"/>
            <a:t>Autonomy</a:t>
          </a:r>
        </a:p>
      </dgm:t>
    </dgm:pt>
    <dgm:pt modelId="{5D2EE8A8-5FAA-5146-A48B-3043B4450908}" type="parTrans" cxnId="{D5F29ED3-5E12-1142-9DB0-A0515DA54D16}">
      <dgm:prSet/>
      <dgm:spPr/>
      <dgm:t>
        <a:bodyPr/>
        <a:lstStyle/>
        <a:p>
          <a:endParaRPr lang="en-GB"/>
        </a:p>
      </dgm:t>
    </dgm:pt>
    <dgm:pt modelId="{A54A8D73-B5F5-B54B-841B-5D388AF5C757}" type="sibTrans" cxnId="{D5F29ED3-5E12-1142-9DB0-A0515DA54D16}">
      <dgm:prSet/>
      <dgm:spPr/>
      <dgm:t>
        <a:bodyPr/>
        <a:lstStyle/>
        <a:p>
          <a:endParaRPr lang="en-GB"/>
        </a:p>
      </dgm:t>
    </dgm:pt>
    <dgm:pt modelId="{D5C19328-8E4C-0548-A862-93A79FB2B6C9}">
      <dgm:prSet phldrT="[Text]"/>
      <dgm:spPr/>
      <dgm:t>
        <a:bodyPr/>
        <a:lstStyle/>
        <a:p>
          <a:r>
            <a:rPr lang="en-GB" dirty="0"/>
            <a:t>Freedom from harm or disadvantage</a:t>
          </a:r>
        </a:p>
      </dgm:t>
    </dgm:pt>
    <dgm:pt modelId="{35129E66-3CB2-7844-85CD-012EFF42FBDC}" type="parTrans" cxnId="{17BC0D2E-24EA-7F46-8CFF-BE98BC9A6C88}">
      <dgm:prSet/>
      <dgm:spPr/>
      <dgm:t>
        <a:bodyPr/>
        <a:lstStyle/>
        <a:p>
          <a:endParaRPr lang="en-GB"/>
        </a:p>
      </dgm:t>
    </dgm:pt>
    <dgm:pt modelId="{FFA200D1-7D30-5647-AE82-6DFE839DB388}" type="sibTrans" cxnId="{17BC0D2E-24EA-7F46-8CFF-BE98BC9A6C88}">
      <dgm:prSet/>
      <dgm:spPr/>
      <dgm:t>
        <a:bodyPr/>
        <a:lstStyle/>
        <a:p>
          <a:endParaRPr lang="en-GB"/>
        </a:p>
      </dgm:t>
    </dgm:pt>
    <dgm:pt modelId="{2A268B21-BCC2-284F-B88E-331CCE4C966E}" type="pres">
      <dgm:prSet presAssocID="{FCA621C9-E491-C24C-B1F4-E23085DC835E}" presName="cycle" presStyleCnt="0">
        <dgm:presLayoutVars>
          <dgm:dir/>
          <dgm:resizeHandles val="exact"/>
        </dgm:presLayoutVars>
      </dgm:prSet>
      <dgm:spPr/>
    </dgm:pt>
    <dgm:pt modelId="{C0A75818-1DC3-E247-9D37-F5F4C664AFC9}" type="pres">
      <dgm:prSet presAssocID="{608E6E5D-2ECE-6E4B-B583-935F72853432}" presName="node" presStyleLbl="node1" presStyleIdx="0" presStyleCnt="5">
        <dgm:presLayoutVars>
          <dgm:bulletEnabled val="1"/>
        </dgm:presLayoutVars>
      </dgm:prSet>
      <dgm:spPr/>
    </dgm:pt>
    <dgm:pt modelId="{DD0FF39D-F7DB-CA45-8D5B-024C2DB669A5}" type="pres">
      <dgm:prSet presAssocID="{608E6E5D-2ECE-6E4B-B583-935F72853432}" presName="spNode" presStyleCnt="0"/>
      <dgm:spPr/>
    </dgm:pt>
    <dgm:pt modelId="{92C76F9F-355D-E640-991A-42AAE23A9FD4}" type="pres">
      <dgm:prSet presAssocID="{327AF7C2-56DB-F446-980D-0C85FF4D0892}" presName="sibTrans" presStyleLbl="sibTrans1D1" presStyleIdx="0" presStyleCnt="5"/>
      <dgm:spPr/>
    </dgm:pt>
    <dgm:pt modelId="{3377868D-C9B3-1146-BB1C-F5A0EB3D46C1}" type="pres">
      <dgm:prSet presAssocID="{7A5E7251-9A43-7F44-A2BB-20BA7B07B9D3}" presName="node" presStyleLbl="node1" presStyleIdx="1" presStyleCnt="5">
        <dgm:presLayoutVars>
          <dgm:bulletEnabled val="1"/>
        </dgm:presLayoutVars>
      </dgm:prSet>
      <dgm:spPr/>
    </dgm:pt>
    <dgm:pt modelId="{8E6AD4F5-0DB3-3843-B7D0-C0F48E2E7404}" type="pres">
      <dgm:prSet presAssocID="{7A5E7251-9A43-7F44-A2BB-20BA7B07B9D3}" presName="spNode" presStyleCnt="0"/>
      <dgm:spPr/>
    </dgm:pt>
    <dgm:pt modelId="{A6EE14B6-48C8-D34F-902D-9985D267DED5}" type="pres">
      <dgm:prSet presAssocID="{AEF48ABE-D8FE-7A40-A11B-EBDFE14FFCB5}" presName="sibTrans" presStyleLbl="sibTrans1D1" presStyleIdx="1" presStyleCnt="5"/>
      <dgm:spPr/>
    </dgm:pt>
    <dgm:pt modelId="{C8885A4A-2A17-C74F-A2C4-2B8FF23FA620}" type="pres">
      <dgm:prSet presAssocID="{9581EF91-7B9F-9843-8A41-440A457BE616}" presName="node" presStyleLbl="node1" presStyleIdx="2" presStyleCnt="5">
        <dgm:presLayoutVars>
          <dgm:bulletEnabled val="1"/>
        </dgm:presLayoutVars>
      </dgm:prSet>
      <dgm:spPr/>
    </dgm:pt>
    <dgm:pt modelId="{2A6020AD-8F1C-784A-AA65-5985B52FDA05}" type="pres">
      <dgm:prSet presAssocID="{9581EF91-7B9F-9843-8A41-440A457BE616}" presName="spNode" presStyleCnt="0"/>
      <dgm:spPr/>
    </dgm:pt>
    <dgm:pt modelId="{57818014-F367-A744-9E8C-E00874896932}" type="pres">
      <dgm:prSet presAssocID="{FA8F7D2C-5F93-4A43-9845-8269E7E63ADF}" presName="sibTrans" presStyleLbl="sibTrans1D1" presStyleIdx="2" presStyleCnt="5"/>
      <dgm:spPr/>
    </dgm:pt>
    <dgm:pt modelId="{7C52056A-BADF-1245-B912-A4A310B48721}" type="pres">
      <dgm:prSet presAssocID="{EAB47955-C9C1-7540-ACAE-4E18770F9699}" presName="node" presStyleLbl="node1" presStyleIdx="3" presStyleCnt="5">
        <dgm:presLayoutVars>
          <dgm:bulletEnabled val="1"/>
        </dgm:presLayoutVars>
      </dgm:prSet>
      <dgm:spPr/>
    </dgm:pt>
    <dgm:pt modelId="{03695B06-7A35-704E-9725-D9EA245C2A4F}" type="pres">
      <dgm:prSet presAssocID="{EAB47955-C9C1-7540-ACAE-4E18770F9699}" presName="spNode" presStyleCnt="0"/>
      <dgm:spPr/>
    </dgm:pt>
    <dgm:pt modelId="{8F2F2D31-36E6-2848-9514-DD9C05D3BD94}" type="pres">
      <dgm:prSet presAssocID="{A54A8D73-B5F5-B54B-841B-5D388AF5C757}" presName="sibTrans" presStyleLbl="sibTrans1D1" presStyleIdx="3" presStyleCnt="5"/>
      <dgm:spPr/>
    </dgm:pt>
    <dgm:pt modelId="{37E0D646-74CD-6D41-BC5B-D86AA7413ABF}" type="pres">
      <dgm:prSet presAssocID="{D5C19328-8E4C-0548-A862-93A79FB2B6C9}" presName="node" presStyleLbl="node1" presStyleIdx="4" presStyleCnt="5">
        <dgm:presLayoutVars>
          <dgm:bulletEnabled val="1"/>
        </dgm:presLayoutVars>
      </dgm:prSet>
      <dgm:spPr/>
    </dgm:pt>
    <dgm:pt modelId="{8CE88D3A-F14F-8C4F-97FA-6DF841BF9297}" type="pres">
      <dgm:prSet presAssocID="{D5C19328-8E4C-0548-A862-93A79FB2B6C9}" presName="spNode" presStyleCnt="0"/>
      <dgm:spPr/>
    </dgm:pt>
    <dgm:pt modelId="{2993B8CC-E88E-3C43-8010-56207B7CFC96}" type="pres">
      <dgm:prSet presAssocID="{FFA200D1-7D30-5647-AE82-6DFE839DB388}" presName="sibTrans" presStyleLbl="sibTrans1D1" presStyleIdx="4" presStyleCnt="5"/>
      <dgm:spPr/>
    </dgm:pt>
  </dgm:ptLst>
  <dgm:cxnLst>
    <dgm:cxn modelId="{96A19C1C-35A7-2B48-8E73-7CD1EA6C238F}" type="presOf" srcId="{EAB47955-C9C1-7540-ACAE-4E18770F9699}" destId="{7C52056A-BADF-1245-B912-A4A310B48721}" srcOrd="0" destOrd="0" presId="urn:microsoft.com/office/officeart/2005/8/layout/cycle6"/>
    <dgm:cxn modelId="{17BC0D2E-24EA-7F46-8CFF-BE98BC9A6C88}" srcId="{FCA621C9-E491-C24C-B1F4-E23085DC835E}" destId="{D5C19328-8E4C-0548-A862-93A79FB2B6C9}" srcOrd="4" destOrd="0" parTransId="{35129E66-3CB2-7844-85CD-012EFF42FBDC}" sibTransId="{FFA200D1-7D30-5647-AE82-6DFE839DB388}"/>
    <dgm:cxn modelId="{49332232-3566-8842-8DB9-74693FDC3C61}" type="presOf" srcId="{A54A8D73-B5F5-B54B-841B-5D388AF5C757}" destId="{8F2F2D31-36E6-2848-9514-DD9C05D3BD94}" srcOrd="0" destOrd="0" presId="urn:microsoft.com/office/officeart/2005/8/layout/cycle6"/>
    <dgm:cxn modelId="{F0BD4036-9B2A-544F-A9D6-53C0E36A9142}" type="presOf" srcId="{608E6E5D-2ECE-6E4B-B583-935F72853432}" destId="{C0A75818-1DC3-E247-9D37-F5F4C664AFC9}" srcOrd="0" destOrd="0" presId="urn:microsoft.com/office/officeart/2005/8/layout/cycle6"/>
    <dgm:cxn modelId="{10EF5739-95D6-A140-A53E-129450069709}" type="presOf" srcId="{FA8F7D2C-5F93-4A43-9845-8269E7E63ADF}" destId="{57818014-F367-A744-9E8C-E00874896932}" srcOrd="0" destOrd="0" presId="urn:microsoft.com/office/officeart/2005/8/layout/cycle6"/>
    <dgm:cxn modelId="{75944B3F-22D4-8446-9CC6-346B13AFEEB8}" type="presOf" srcId="{AEF48ABE-D8FE-7A40-A11B-EBDFE14FFCB5}" destId="{A6EE14B6-48C8-D34F-902D-9985D267DED5}" srcOrd="0" destOrd="0" presId="urn:microsoft.com/office/officeart/2005/8/layout/cycle6"/>
    <dgm:cxn modelId="{D14BE553-E6AF-6C4A-A74C-38A5D88CE9BC}" srcId="{FCA621C9-E491-C24C-B1F4-E23085DC835E}" destId="{9581EF91-7B9F-9843-8A41-440A457BE616}" srcOrd="2" destOrd="0" parTransId="{6417DB3A-F76F-1C47-8D05-077060536CF7}" sibTransId="{FA8F7D2C-5F93-4A43-9845-8269E7E63ADF}"/>
    <dgm:cxn modelId="{791A9D81-58BC-744D-92AF-9C6D9E25B97F}" type="presOf" srcId="{7A5E7251-9A43-7F44-A2BB-20BA7B07B9D3}" destId="{3377868D-C9B3-1146-BB1C-F5A0EB3D46C1}" srcOrd="0" destOrd="0" presId="urn:microsoft.com/office/officeart/2005/8/layout/cycle6"/>
    <dgm:cxn modelId="{72165990-85B3-F945-8D4A-C2FEB2D7DCE0}" type="presOf" srcId="{327AF7C2-56DB-F446-980D-0C85FF4D0892}" destId="{92C76F9F-355D-E640-991A-42AAE23A9FD4}" srcOrd="0" destOrd="0" presId="urn:microsoft.com/office/officeart/2005/8/layout/cycle6"/>
    <dgm:cxn modelId="{54E6A297-E7AC-284F-966B-0DC8F2429079}" type="presOf" srcId="{D5C19328-8E4C-0548-A862-93A79FB2B6C9}" destId="{37E0D646-74CD-6D41-BC5B-D86AA7413ABF}" srcOrd="0" destOrd="0" presId="urn:microsoft.com/office/officeart/2005/8/layout/cycle6"/>
    <dgm:cxn modelId="{BF3D5E9A-C984-B647-B13B-21C932688EC9}" type="presOf" srcId="{FCA621C9-E491-C24C-B1F4-E23085DC835E}" destId="{2A268B21-BCC2-284F-B88E-331CCE4C966E}" srcOrd="0" destOrd="0" presId="urn:microsoft.com/office/officeart/2005/8/layout/cycle6"/>
    <dgm:cxn modelId="{D5F29ED3-5E12-1142-9DB0-A0515DA54D16}" srcId="{FCA621C9-E491-C24C-B1F4-E23085DC835E}" destId="{EAB47955-C9C1-7540-ACAE-4E18770F9699}" srcOrd="3" destOrd="0" parTransId="{5D2EE8A8-5FAA-5146-A48B-3043B4450908}" sibTransId="{A54A8D73-B5F5-B54B-841B-5D388AF5C757}"/>
    <dgm:cxn modelId="{CF19FCD6-9DC7-E440-B090-D3C330691B50}" srcId="{FCA621C9-E491-C24C-B1F4-E23085DC835E}" destId="{608E6E5D-2ECE-6E4B-B583-935F72853432}" srcOrd="0" destOrd="0" parTransId="{0EB88186-DFB2-734B-B886-3E9477C38CE0}" sibTransId="{327AF7C2-56DB-F446-980D-0C85FF4D0892}"/>
    <dgm:cxn modelId="{EA963CDC-5FA1-5D42-8724-1EB4E76B8F79}" srcId="{FCA621C9-E491-C24C-B1F4-E23085DC835E}" destId="{7A5E7251-9A43-7F44-A2BB-20BA7B07B9D3}" srcOrd="1" destOrd="0" parTransId="{2A762444-868D-9C47-BE69-6F4C9A39E3E7}" sibTransId="{AEF48ABE-D8FE-7A40-A11B-EBDFE14FFCB5}"/>
    <dgm:cxn modelId="{661E71EF-B92A-A740-BD7A-46310C2DC2B0}" type="presOf" srcId="{9581EF91-7B9F-9843-8A41-440A457BE616}" destId="{C8885A4A-2A17-C74F-A2C4-2B8FF23FA620}" srcOrd="0" destOrd="0" presId="urn:microsoft.com/office/officeart/2005/8/layout/cycle6"/>
    <dgm:cxn modelId="{2CA905FF-FEFD-4549-A637-334EC8CFB750}" type="presOf" srcId="{FFA200D1-7D30-5647-AE82-6DFE839DB388}" destId="{2993B8CC-E88E-3C43-8010-56207B7CFC96}" srcOrd="0" destOrd="0" presId="urn:microsoft.com/office/officeart/2005/8/layout/cycle6"/>
    <dgm:cxn modelId="{4378B642-AAE2-DC45-9DA2-157A58AE261A}" type="presParOf" srcId="{2A268B21-BCC2-284F-B88E-331CCE4C966E}" destId="{C0A75818-1DC3-E247-9D37-F5F4C664AFC9}" srcOrd="0" destOrd="0" presId="urn:microsoft.com/office/officeart/2005/8/layout/cycle6"/>
    <dgm:cxn modelId="{4A43C575-113D-2243-8E04-02E455B0A8A3}" type="presParOf" srcId="{2A268B21-BCC2-284F-B88E-331CCE4C966E}" destId="{DD0FF39D-F7DB-CA45-8D5B-024C2DB669A5}" srcOrd="1" destOrd="0" presId="urn:microsoft.com/office/officeart/2005/8/layout/cycle6"/>
    <dgm:cxn modelId="{75BA89D5-31DD-B44A-AF63-22C1B116D6DB}" type="presParOf" srcId="{2A268B21-BCC2-284F-B88E-331CCE4C966E}" destId="{92C76F9F-355D-E640-991A-42AAE23A9FD4}" srcOrd="2" destOrd="0" presId="urn:microsoft.com/office/officeart/2005/8/layout/cycle6"/>
    <dgm:cxn modelId="{51C62EC1-C9F8-3E44-A75D-C39E94088012}" type="presParOf" srcId="{2A268B21-BCC2-284F-B88E-331CCE4C966E}" destId="{3377868D-C9B3-1146-BB1C-F5A0EB3D46C1}" srcOrd="3" destOrd="0" presId="urn:microsoft.com/office/officeart/2005/8/layout/cycle6"/>
    <dgm:cxn modelId="{F1A94DCD-46D2-0C45-802D-ED4FD8EE5817}" type="presParOf" srcId="{2A268B21-BCC2-284F-B88E-331CCE4C966E}" destId="{8E6AD4F5-0DB3-3843-B7D0-C0F48E2E7404}" srcOrd="4" destOrd="0" presId="urn:microsoft.com/office/officeart/2005/8/layout/cycle6"/>
    <dgm:cxn modelId="{228B0D74-409E-7942-A6D6-4E752B242F44}" type="presParOf" srcId="{2A268B21-BCC2-284F-B88E-331CCE4C966E}" destId="{A6EE14B6-48C8-D34F-902D-9985D267DED5}" srcOrd="5" destOrd="0" presId="urn:microsoft.com/office/officeart/2005/8/layout/cycle6"/>
    <dgm:cxn modelId="{011EB747-1E1C-1946-88C7-4B96CA5C4D34}" type="presParOf" srcId="{2A268B21-BCC2-284F-B88E-331CCE4C966E}" destId="{C8885A4A-2A17-C74F-A2C4-2B8FF23FA620}" srcOrd="6" destOrd="0" presId="urn:microsoft.com/office/officeart/2005/8/layout/cycle6"/>
    <dgm:cxn modelId="{F252502F-C31B-664D-910A-541374177E81}" type="presParOf" srcId="{2A268B21-BCC2-284F-B88E-331CCE4C966E}" destId="{2A6020AD-8F1C-784A-AA65-5985B52FDA05}" srcOrd="7" destOrd="0" presId="urn:microsoft.com/office/officeart/2005/8/layout/cycle6"/>
    <dgm:cxn modelId="{E60F0935-5213-E445-9337-4A7E9CE22965}" type="presParOf" srcId="{2A268B21-BCC2-284F-B88E-331CCE4C966E}" destId="{57818014-F367-A744-9E8C-E00874896932}" srcOrd="8" destOrd="0" presId="urn:microsoft.com/office/officeart/2005/8/layout/cycle6"/>
    <dgm:cxn modelId="{9F017C33-BB3F-8C49-AD81-72890230E08C}" type="presParOf" srcId="{2A268B21-BCC2-284F-B88E-331CCE4C966E}" destId="{7C52056A-BADF-1245-B912-A4A310B48721}" srcOrd="9" destOrd="0" presId="urn:microsoft.com/office/officeart/2005/8/layout/cycle6"/>
    <dgm:cxn modelId="{91A2B9A1-1660-9B43-8863-615FBEB7569E}" type="presParOf" srcId="{2A268B21-BCC2-284F-B88E-331CCE4C966E}" destId="{03695B06-7A35-704E-9725-D9EA245C2A4F}" srcOrd="10" destOrd="0" presId="urn:microsoft.com/office/officeart/2005/8/layout/cycle6"/>
    <dgm:cxn modelId="{A4DED34C-4284-4A4A-9210-4D650D8A4E75}" type="presParOf" srcId="{2A268B21-BCC2-284F-B88E-331CCE4C966E}" destId="{8F2F2D31-36E6-2848-9514-DD9C05D3BD94}" srcOrd="11" destOrd="0" presId="urn:microsoft.com/office/officeart/2005/8/layout/cycle6"/>
    <dgm:cxn modelId="{1F465409-262B-8E4E-9E8D-440B21793F6A}" type="presParOf" srcId="{2A268B21-BCC2-284F-B88E-331CCE4C966E}" destId="{37E0D646-74CD-6D41-BC5B-D86AA7413ABF}" srcOrd="12" destOrd="0" presId="urn:microsoft.com/office/officeart/2005/8/layout/cycle6"/>
    <dgm:cxn modelId="{2607CF2C-32B9-E44A-AAA9-42B8F629AE45}" type="presParOf" srcId="{2A268B21-BCC2-284F-B88E-331CCE4C966E}" destId="{8CE88D3A-F14F-8C4F-97FA-6DF841BF9297}" srcOrd="13" destOrd="0" presId="urn:microsoft.com/office/officeart/2005/8/layout/cycle6"/>
    <dgm:cxn modelId="{86875DF2-964A-5743-8A62-29E645C5D22A}" type="presParOf" srcId="{2A268B21-BCC2-284F-B88E-331CCE4C966E}" destId="{2993B8CC-E88E-3C43-8010-56207B7CFC96}"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87DB6-124C-274B-8DD6-9EEBB4ED5E95}"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C2039268-24FD-3E41-80F8-EA67C3FB8E2C}">
      <dgm:prSet phldrT="[Text]"/>
      <dgm:spPr/>
      <dgm:t>
        <a:bodyPr/>
        <a:lstStyle/>
        <a:p>
          <a:r>
            <a:rPr lang="en-GB" dirty="0"/>
            <a:t>Academia</a:t>
          </a:r>
        </a:p>
      </dgm:t>
    </dgm:pt>
    <dgm:pt modelId="{DE84901A-C5D7-E647-ABB8-2CB08332EBD2}" type="parTrans" cxnId="{ABB5CC71-B54C-0848-9029-A2C1D45BF05C}">
      <dgm:prSet/>
      <dgm:spPr/>
      <dgm:t>
        <a:bodyPr/>
        <a:lstStyle/>
        <a:p>
          <a:endParaRPr lang="en-GB"/>
        </a:p>
      </dgm:t>
    </dgm:pt>
    <dgm:pt modelId="{13E52110-A426-F746-9266-72C8F8042D87}" type="sibTrans" cxnId="{ABB5CC71-B54C-0848-9029-A2C1D45BF05C}">
      <dgm:prSet/>
      <dgm:spPr/>
      <dgm:t>
        <a:bodyPr/>
        <a:lstStyle/>
        <a:p>
          <a:endParaRPr lang="en-GB"/>
        </a:p>
      </dgm:t>
    </dgm:pt>
    <dgm:pt modelId="{3667D9F0-B3CE-FC45-BD42-01AFD9E3A1AA}">
      <dgm:prSet phldrT="[Text]"/>
      <dgm:spPr/>
      <dgm:t>
        <a:bodyPr/>
        <a:lstStyle/>
        <a:p>
          <a:r>
            <a:rPr lang="en-GB" dirty="0"/>
            <a:t>Industry</a:t>
          </a:r>
        </a:p>
      </dgm:t>
    </dgm:pt>
    <dgm:pt modelId="{4B0565BC-1F49-3547-B655-11BDA11322BB}" type="parTrans" cxnId="{87F7F5BF-6784-6E4C-8B81-30D0776F2C05}">
      <dgm:prSet/>
      <dgm:spPr/>
      <dgm:t>
        <a:bodyPr/>
        <a:lstStyle/>
        <a:p>
          <a:endParaRPr lang="en-GB"/>
        </a:p>
      </dgm:t>
    </dgm:pt>
    <dgm:pt modelId="{04AFAC0F-A088-CC4D-91D1-DD57BE4D31C8}" type="sibTrans" cxnId="{87F7F5BF-6784-6E4C-8B81-30D0776F2C05}">
      <dgm:prSet/>
      <dgm:spPr/>
      <dgm:t>
        <a:bodyPr/>
        <a:lstStyle/>
        <a:p>
          <a:endParaRPr lang="en-GB"/>
        </a:p>
      </dgm:t>
    </dgm:pt>
    <dgm:pt modelId="{5546F066-7A2C-F44C-9853-452B3DAE62C2}">
      <dgm:prSet phldrT="[Text]"/>
      <dgm:spPr/>
      <dgm:t>
        <a:bodyPr/>
        <a:lstStyle/>
        <a:p>
          <a:r>
            <a:rPr lang="en-GB" dirty="0"/>
            <a:t>Civil Society</a:t>
          </a:r>
        </a:p>
      </dgm:t>
    </dgm:pt>
    <dgm:pt modelId="{85DEB426-EB36-6146-9271-17B6C064F1BA}" type="parTrans" cxnId="{D521F2E6-1F39-5C47-B5CA-7E14831988FB}">
      <dgm:prSet/>
      <dgm:spPr/>
      <dgm:t>
        <a:bodyPr/>
        <a:lstStyle/>
        <a:p>
          <a:endParaRPr lang="en-GB"/>
        </a:p>
      </dgm:t>
    </dgm:pt>
    <dgm:pt modelId="{ED4E4BBF-31AF-314D-9B12-1CD03285E390}" type="sibTrans" cxnId="{D521F2E6-1F39-5C47-B5CA-7E14831988FB}">
      <dgm:prSet/>
      <dgm:spPr/>
      <dgm:t>
        <a:bodyPr/>
        <a:lstStyle/>
        <a:p>
          <a:endParaRPr lang="en-GB"/>
        </a:p>
      </dgm:t>
    </dgm:pt>
    <dgm:pt modelId="{03C2BE1D-6DD9-664D-A743-008458BF9A9C}">
      <dgm:prSet phldrT="[Text]"/>
      <dgm:spPr/>
      <dgm:t>
        <a:bodyPr/>
        <a:lstStyle/>
        <a:p>
          <a:r>
            <a:rPr lang="en-GB" dirty="0"/>
            <a:t>Government</a:t>
          </a:r>
        </a:p>
      </dgm:t>
    </dgm:pt>
    <dgm:pt modelId="{716ACAE7-6AFB-2841-84E8-DDD577ACFC89}" type="parTrans" cxnId="{CCF598AB-F32B-0746-9769-A07778D9EEB7}">
      <dgm:prSet/>
      <dgm:spPr/>
      <dgm:t>
        <a:bodyPr/>
        <a:lstStyle/>
        <a:p>
          <a:endParaRPr lang="en-GB"/>
        </a:p>
      </dgm:t>
    </dgm:pt>
    <dgm:pt modelId="{DEAAB99A-B68E-3E4C-AE48-2D0BC0C4D659}" type="sibTrans" cxnId="{CCF598AB-F32B-0746-9769-A07778D9EEB7}">
      <dgm:prSet/>
      <dgm:spPr/>
      <dgm:t>
        <a:bodyPr/>
        <a:lstStyle/>
        <a:p>
          <a:endParaRPr lang="en-GB"/>
        </a:p>
      </dgm:t>
    </dgm:pt>
    <dgm:pt modelId="{CB164C70-16A5-A841-8E93-A2994FFE1408}" type="pres">
      <dgm:prSet presAssocID="{0C987DB6-124C-274B-8DD6-9EEBB4ED5E95}" presName="cycleMatrixDiagram" presStyleCnt="0">
        <dgm:presLayoutVars>
          <dgm:chMax val="1"/>
          <dgm:dir/>
          <dgm:animLvl val="lvl"/>
          <dgm:resizeHandles val="exact"/>
        </dgm:presLayoutVars>
      </dgm:prSet>
      <dgm:spPr/>
    </dgm:pt>
    <dgm:pt modelId="{E7CF08D6-267E-E845-BE80-675D03FDA3C5}" type="pres">
      <dgm:prSet presAssocID="{0C987DB6-124C-274B-8DD6-9EEBB4ED5E95}" presName="children" presStyleCnt="0"/>
      <dgm:spPr/>
    </dgm:pt>
    <dgm:pt modelId="{B5020276-69B4-4441-9EB4-C5352DD2AE0C}" type="pres">
      <dgm:prSet presAssocID="{0C987DB6-124C-274B-8DD6-9EEBB4ED5E95}" presName="childPlaceholder" presStyleCnt="0"/>
      <dgm:spPr/>
    </dgm:pt>
    <dgm:pt modelId="{F94B41E9-1B51-0D40-8D07-C8A4515137FF}" type="pres">
      <dgm:prSet presAssocID="{0C987DB6-124C-274B-8DD6-9EEBB4ED5E95}" presName="circle" presStyleCnt="0"/>
      <dgm:spPr/>
    </dgm:pt>
    <dgm:pt modelId="{D6CDA4D1-DBD6-9046-A9DA-854F2EB9EC6F}" type="pres">
      <dgm:prSet presAssocID="{0C987DB6-124C-274B-8DD6-9EEBB4ED5E95}" presName="quadrant1" presStyleLbl="node1" presStyleIdx="0" presStyleCnt="4">
        <dgm:presLayoutVars>
          <dgm:chMax val="1"/>
          <dgm:bulletEnabled val="1"/>
        </dgm:presLayoutVars>
      </dgm:prSet>
      <dgm:spPr/>
    </dgm:pt>
    <dgm:pt modelId="{243DA970-E809-FB44-A7D8-0454B5585E50}" type="pres">
      <dgm:prSet presAssocID="{0C987DB6-124C-274B-8DD6-9EEBB4ED5E95}" presName="quadrant2" presStyleLbl="node1" presStyleIdx="1" presStyleCnt="4">
        <dgm:presLayoutVars>
          <dgm:chMax val="1"/>
          <dgm:bulletEnabled val="1"/>
        </dgm:presLayoutVars>
      </dgm:prSet>
      <dgm:spPr/>
    </dgm:pt>
    <dgm:pt modelId="{97C34FBA-E33D-0347-A6DF-6A89F6B67198}" type="pres">
      <dgm:prSet presAssocID="{0C987DB6-124C-274B-8DD6-9EEBB4ED5E95}" presName="quadrant3" presStyleLbl="node1" presStyleIdx="2" presStyleCnt="4">
        <dgm:presLayoutVars>
          <dgm:chMax val="1"/>
          <dgm:bulletEnabled val="1"/>
        </dgm:presLayoutVars>
      </dgm:prSet>
      <dgm:spPr/>
    </dgm:pt>
    <dgm:pt modelId="{DFA4CC73-B931-1845-A976-D2958B4D5BA6}" type="pres">
      <dgm:prSet presAssocID="{0C987DB6-124C-274B-8DD6-9EEBB4ED5E95}" presName="quadrant4" presStyleLbl="node1" presStyleIdx="3" presStyleCnt="4">
        <dgm:presLayoutVars>
          <dgm:chMax val="1"/>
          <dgm:bulletEnabled val="1"/>
        </dgm:presLayoutVars>
      </dgm:prSet>
      <dgm:spPr/>
    </dgm:pt>
    <dgm:pt modelId="{DF3DA830-4CBD-D042-BD9F-1F160050BA28}" type="pres">
      <dgm:prSet presAssocID="{0C987DB6-124C-274B-8DD6-9EEBB4ED5E95}" presName="quadrantPlaceholder" presStyleCnt="0"/>
      <dgm:spPr/>
    </dgm:pt>
    <dgm:pt modelId="{A9827AC0-A561-E74E-9363-9E8DC98429C2}" type="pres">
      <dgm:prSet presAssocID="{0C987DB6-124C-274B-8DD6-9EEBB4ED5E95}" presName="center1" presStyleLbl="fgShp" presStyleIdx="0" presStyleCnt="2"/>
      <dgm:spPr/>
    </dgm:pt>
    <dgm:pt modelId="{D28F5CD9-199F-FC44-8154-A2970A3CF853}" type="pres">
      <dgm:prSet presAssocID="{0C987DB6-124C-274B-8DD6-9EEBB4ED5E95}" presName="center2" presStyleLbl="fgShp" presStyleIdx="1" presStyleCnt="2"/>
      <dgm:spPr/>
    </dgm:pt>
  </dgm:ptLst>
  <dgm:cxnLst>
    <dgm:cxn modelId="{602A2540-D00B-414F-858C-26EC154FBE18}" type="presOf" srcId="{0C987DB6-124C-274B-8DD6-9EEBB4ED5E95}" destId="{CB164C70-16A5-A841-8E93-A2994FFE1408}" srcOrd="0" destOrd="0" presId="urn:microsoft.com/office/officeart/2005/8/layout/cycle4"/>
    <dgm:cxn modelId="{5DDA9864-BA14-F441-BA78-B604F2967B6D}" type="presOf" srcId="{03C2BE1D-6DD9-664D-A743-008458BF9A9C}" destId="{DFA4CC73-B931-1845-A976-D2958B4D5BA6}" srcOrd="0" destOrd="0" presId="urn:microsoft.com/office/officeart/2005/8/layout/cycle4"/>
    <dgm:cxn modelId="{CB957265-0E9D-D74E-BE95-4F4697B8E3DF}" type="presOf" srcId="{C2039268-24FD-3E41-80F8-EA67C3FB8E2C}" destId="{D6CDA4D1-DBD6-9046-A9DA-854F2EB9EC6F}" srcOrd="0" destOrd="0" presId="urn:microsoft.com/office/officeart/2005/8/layout/cycle4"/>
    <dgm:cxn modelId="{ABB5CC71-B54C-0848-9029-A2C1D45BF05C}" srcId="{0C987DB6-124C-274B-8DD6-9EEBB4ED5E95}" destId="{C2039268-24FD-3E41-80F8-EA67C3FB8E2C}" srcOrd="0" destOrd="0" parTransId="{DE84901A-C5D7-E647-ABB8-2CB08332EBD2}" sibTransId="{13E52110-A426-F746-9266-72C8F8042D87}"/>
    <dgm:cxn modelId="{87B40797-8DA6-7C46-9932-BD05032E2F9F}" type="presOf" srcId="{3667D9F0-B3CE-FC45-BD42-01AFD9E3A1AA}" destId="{243DA970-E809-FB44-A7D8-0454B5585E50}" srcOrd="0" destOrd="0" presId="urn:microsoft.com/office/officeart/2005/8/layout/cycle4"/>
    <dgm:cxn modelId="{122AF9A0-29BE-9E43-8BE3-3175D7177754}" type="presOf" srcId="{5546F066-7A2C-F44C-9853-452B3DAE62C2}" destId="{97C34FBA-E33D-0347-A6DF-6A89F6B67198}" srcOrd="0" destOrd="0" presId="urn:microsoft.com/office/officeart/2005/8/layout/cycle4"/>
    <dgm:cxn modelId="{CCF598AB-F32B-0746-9769-A07778D9EEB7}" srcId="{0C987DB6-124C-274B-8DD6-9EEBB4ED5E95}" destId="{03C2BE1D-6DD9-664D-A743-008458BF9A9C}" srcOrd="3" destOrd="0" parTransId="{716ACAE7-6AFB-2841-84E8-DDD577ACFC89}" sibTransId="{DEAAB99A-B68E-3E4C-AE48-2D0BC0C4D659}"/>
    <dgm:cxn modelId="{87F7F5BF-6784-6E4C-8B81-30D0776F2C05}" srcId="{0C987DB6-124C-274B-8DD6-9EEBB4ED5E95}" destId="{3667D9F0-B3CE-FC45-BD42-01AFD9E3A1AA}" srcOrd="1" destOrd="0" parTransId="{4B0565BC-1F49-3547-B655-11BDA11322BB}" sibTransId="{04AFAC0F-A088-CC4D-91D1-DD57BE4D31C8}"/>
    <dgm:cxn modelId="{D521F2E6-1F39-5C47-B5CA-7E14831988FB}" srcId="{0C987DB6-124C-274B-8DD6-9EEBB4ED5E95}" destId="{5546F066-7A2C-F44C-9853-452B3DAE62C2}" srcOrd="2" destOrd="0" parTransId="{85DEB426-EB36-6146-9271-17B6C064F1BA}" sibTransId="{ED4E4BBF-31AF-314D-9B12-1CD03285E390}"/>
    <dgm:cxn modelId="{A9A0B973-A09D-4D4A-AE2E-A2973EDB311C}" type="presParOf" srcId="{CB164C70-16A5-A841-8E93-A2994FFE1408}" destId="{E7CF08D6-267E-E845-BE80-675D03FDA3C5}" srcOrd="0" destOrd="0" presId="urn:microsoft.com/office/officeart/2005/8/layout/cycle4"/>
    <dgm:cxn modelId="{72073EDD-A348-2840-8531-CFFC3B43CC00}" type="presParOf" srcId="{E7CF08D6-267E-E845-BE80-675D03FDA3C5}" destId="{B5020276-69B4-4441-9EB4-C5352DD2AE0C}" srcOrd="0" destOrd="0" presId="urn:microsoft.com/office/officeart/2005/8/layout/cycle4"/>
    <dgm:cxn modelId="{2DD21F51-92AD-A04B-94E8-B6C341CCB23B}" type="presParOf" srcId="{CB164C70-16A5-A841-8E93-A2994FFE1408}" destId="{F94B41E9-1B51-0D40-8D07-C8A4515137FF}" srcOrd="1" destOrd="0" presId="urn:microsoft.com/office/officeart/2005/8/layout/cycle4"/>
    <dgm:cxn modelId="{458B0FB0-7BB6-6F4B-926E-B9136C868682}" type="presParOf" srcId="{F94B41E9-1B51-0D40-8D07-C8A4515137FF}" destId="{D6CDA4D1-DBD6-9046-A9DA-854F2EB9EC6F}" srcOrd="0" destOrd="0" presId="urn:microsoft.com/office/officeart/2005/8/layout/cycle4"/>
    <dgm:cxn modelId="{BAC7ECB2-EF0C-2C4C-A952-4F66A5FD9409}" type="presParOf" srcId="{F94B41E9-1B51-0D40-8D07-C8A4515137FF}" destId="{243DA970-E809-FB44-A7D8-0454B5585E50}" srcOrd="1" destOrd="0" presId="urn:microsoft.com/office/officeart/2005/8/layout/cycle4"/>
    <dgm:cxn modelId="{09294CD4-E46F-AA4C-BFB4-C705137D2382}" type="presParOf" srcId="{F94B41E9-1B51-0D40-8D07-C8A4515137FF}" destId="{97C34FBA-E33D-0347-A6DF-6A89F6B67198}" srcOrd="2" destOrd="0" presId="urn:microsoft.com/office/officeart/2005/8/layout/cycle4"/>
    <dgm:cxn modelId="{2AD3E9BA-5A2D-7847-8493-74C1726FBCE6}" type="presParOf" srcId="{F94B41E9-1B51-0D40-8D07-C8A4515137FF}" destId="{DFA4CC73-B931-1845-A976-D2958B4D5BA6}" srcOrd="3" destOrd="0" presId="urn:microsoft.com/office/officeart/2005/8/layout/cycle4"/>
    <dgm:cxn modelId="{8C1720B3-1AE3-BA47-8953-FD43F1F066E8}" type="presParOf" srcId="{F94B41E9-1B51-0D40-8D07-C8A4515137FF}" destId="{DF3DA830-4CBD-D042-BD9F-1F160050BA28}" srcOrd="4" destOrd="0" presId="urn:microsoft.com/office/officeart/2005/8/layout/cycle4"/>
    <dgm:cxn modelId="{8EF5A186-F662-454D-986A-4DAEDCCEB382}" type="presParOf" srcId="{CB164C70-16A5-A841-8E93-A2994FFE1408}" destId="{A9827AC0-A561-E74E-9363-9E8DC98429C2}" srcOrd="2" destOrd="0" presId="urn:microsoft.com/office/officeart/2005/8/layout/cycle4"/>
    <dgm:cxn modelId="{2EB93BF3-826E-D642-92C6-70720B051C85}" type="presParOf" srcId="{CB164C70-16A5-A841-8E93-A2994FFE1408}" destId="{D28F5CD9-199F-FC44-8154-A2970A3CF85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75818-1DC3-E247-9D37-F5F4C664AFC9}">
      <dsp:nvSpPr>
        <dsp:cNvPr id="0" name=""/>
        <dsp:cNvSpPr/>
      </dsp:nvSpPr>
      <dsp:spPr>
        <a:xfrm>
          <a:off x="1512371" y="986"/>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Right to withdraw</a:t>
          </a:r>
        </a:p>
      </dsp:txBody>
      <dsp:txXfrm>
        <a:off x="1532086" y="20701"/>
        <a:ext cx="581897" cy="364432"/>
      </dsp:txXfrm>
    </dsp:sp>
    <dsp:sp modelId="{92C76F9F-355D-E640-991A-42AAE23A9FD4}">
      <dsp:nvSpPr>
        <dsp:cNvPr id="0" name=""/>
        <dsp:cNvSpPr/>
      </dsp:nvSpPr>
      <dsp:spPr>
        <a:xfrm>
          <a:off x="1015530" y="202917"/>
          <a:ext cx="1615009" cy="1615009"/>
        </a:xfrm>
        <a:custGeom>
          <a:avLst/>
          <a:gdLst/>
          <a:ahLst/>
          <a:cxnLst/>
          <a:rect l="0" t="0" r="0" b="0"/>
          <a:pathLst>
            <a:path>
              <a:moveTo>
                <a:pt x="1122444" y="63947"/>
              </a:moveTo>
              <a:arcTo wR="807504" hR="807504" stAng="17577330"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77868D-C9B3-1146-BB1C-F5A0EB3D46C1}">
      <dsp:nvSpPr>
        <dsp:cNvPr id="0" name=""/>
        <dsp:cNvSpPr/>
      </dsp:nvSpPr>
      <dsp:spPr>
        <a:xfrm>
          <a:off x="2280353"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Confidentiality</a:t>
          </a:r>
        </a:p>
      </dsp:txBody>
      <dsp:txXfrm>
        <a:off x="2300068" y="578673"/>
        <a:ext cx="581897" cy="364432"/>
      </dsp:txXfrm>
    </dsp:sp>
    <dsp:sp modelId="{A6EE14B6-48C8-D34F-902D-9985D267DED5}">
      <dsp:nvSpPr>
        <dsp:cNvPr id="0" name=""/>
        <dsp:cNvSpPr/>
      </dsp:nvSpPr>
      <dsp:spPr>
        <a:xfrm>
          <a:off x="1015530" y="202917"/>
          <a:ext cx="1615009" cy="1615009"/>
        </a:xfrm>
        <a:custGeom>
          <a:avLst/>
          <a:gdLst/>
          <a:ahLst/>
          <a:cxnLst/>
          <a:rect l="0" t="0" r="0" b="0"/>
          <a:pathLst>
            <a:path>
              <a:moveTo>
                <a:pt x="1613893" y="765068"/>
              </a:moveTo>
              <a:arcTo wR="807504" hR="807504" stAng="2141925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885A4A-2A17-C74F-A2C4-2B8FF23FA620}">
      <dsp:nvSpPr>
        <dsp:cNvPr id="0" name=""/>
        <dsp:cNvSpPr/>
      </dsp:nvSpPr>
      <dsp:spPr>
        <a:xfrm>
          <a:off x="1987010"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Informed consent</a:t>
          </a:r>
        </a:p>
      </dsp:txBody>
      <dsp:txXfrm>
        <a:off x="2006725" y="1481490"/>
        <a:ext cx="581897" cy="364432"/>
      </dsp:txXfrm>
    </dsp:sp>
    <dsp:sp modelId="{57818014-F367-A744-9E8C-E00874896932}">
      <dsp:nvSpPr>
        <dsp:cNvPr id="0" name=""/>
        <dsp:cNvSpPr/>
      </dsp:nvSpPr>
      <dsp:spPr>
        <a:xfrm>
          <a:off x="1015530" y="202917"/>
          <a:ext cx="1615009" cy="1615009"/>
        </a:xfrm>
        <a:custGeom>
          <a:avLst/>
          <a:gdLst/>
          <a:ahLst/>
          <a:cxnLst/>
          <a:rect l="0" t="0" r="0" b="0"/>
          <a:pathLst>
            <a:path>
              <a:moveTo>
                <a:pt x="968267" y="1598844"/>
              </a:moveTo>
              <a:arcTo wR="807504" hR="807504" stAng="4710988" swAng="13780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2056A-BADF-1245-B912-A4A310B48721}">
      <dsp:nvSpPr>
        <dsp:cNvPr id="0" name=""/>
        <dsp:cNvSpPr/>
      </dsp:nvSpPr>
      <dsp:spPr>
        <a:xfrm>
          <a:off x="1037732"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Autonomy</a:t>
          </a:r>
        </a:p>
      </dsp:txBody>
      <dsp:txXfrm>
        <a:off x="1057447" y="1481490"/>
        <a:ext cx="581897" cy="364432"/>
      </dsp:txXfrm>
    </dsp:sp>
    <dsp:sp modelId="{8F2F2D31-36E6-2848-9514-DD9C05D3BD94}">
      <dsp:nvSpPr>
        <dsp:cNvPr id="0" name=""/>
        <dsp:cNvSpPr/>
      </dsp:nvSpPr>
      <dsp:spPr>
        <a:xfrm>
          <a:off x="1015530" y="202917"/>
          <a:ext cx="1615009" cy="1615009"/>
        </a:xfrm>
        <a:custGeom>
          <a:avLst/>
          <a:gdLst/>
          <a:ahLst/>
          <a:cxnLst/>
          <a:rect l="0" t="0" r="0" b="0"/>
          <a:pathLst>
            <a:path>
              <a:moveTo>
                <a:pt x="135042" y="1254559"/>
              </a:moveTo>
              <a:arcTo wR="807504" hR="807504" stAng="878303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E0D646-74CD-6D41-BC5B-D86AA7413ABF}">
      <dsp:nvSpPr>
        <dsp:cNvPr id="0" name=""/>
        <dsp:cNvSpPr/>
      </dsp:nvSpPr>
      <dsp:spPr>
        <a:xfrm>
          <a:off x="744388"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Freedom from harm or disadvantage</a:t>
          </a:r>
        </a:p>
      </dsp:txBody>
      <dsp:txXfrm>
        <a:off x="764103" y="578673"/>
        <a:ext cx="581897" cy="364432"/>
      </dsp:txXfrm>
    </dsp:sp>
    <dsp:sp modelId="{2993B8CC-E88E-3C43-8010-56207B7CFC96}">
      <dsp:nvSpPr>
        <dsp:cNvPr id="0" name=""/>
        <dsp:cNvSpPr/>
      </dsp:nvSpPr>
      <dsp:spPr>
        <a:xfrm>
          <a:off x="1015530" y="202917"/>
          <a:ext cx="1615009" cy="1615009"/>
        </a:xfrm>
        <a:custGeom>
          <a:avLst/>
          <a:gdLst/>
          <a:ahLst/>
          <a:cxnLst/>
          <a:rect l="0" t="0" r="0" b="0"/>
          <a:pathLst>
            <a:path>
              <a:moveTo>
                <a:pt x="140598" y="352202"/>
              </a:moveTo>
              <a:arcTo wR="807504" hR="807504" stAng="12859301"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DA4D1-DBD6-9046-A9DA-854F2EB9EC6F}">
      <dsp:nvSpPr>
        <dsp:cNvPr id="0" name=""/>
        <dsp:cNvSpPr/>
      </dsp:nvSpPr>
      <dsp:spPr>
        <a:xfrm>
          <a:off x="2819441"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Academia</a:t>
          </a:r>
        </a:p>
      </dsp:txBody>
      <dsp:txXfrm>
        <a:off x="3285870" y="676063"/>
        <a:ext cx="1126060" cy="1126060"/>
      </dsp:txXfrm>
    </dsp:sp>
    <dsp:sp modelId="{243DA970-E809-FB44-A7D8-0454B5585E50}">
      <dsp:nvSpPr>
        <dsp:cNvPr id="0" name=""/>
        <dsp:cNvSpPr/>
      </dsp:nvSpPr>
      <dsp:spPr>
        <a:xfrm rot="5400000">
          <a:off x="4485488"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Industry</a:t>
          </a:r>
        </a:p>
      </dsp:txBody>
      <dsp:txXfrm rot="-5400000">
        <a:off x="4485488" y="676063"/>
        <a:ext cx="1126060" cy="1126060"/>
      </dsp:txXfrm>
    </dsp:sp>
    <dsp:sp modelId="{97C34FBA-E33D-0347-A6DF-6A89F6B67198}">
      <dsp:nvSpPr>
        <dsp:cNvPr id="0" name=""/>
        <dsp:cNvSpPr/>
      </dsp:nvSpPr>
      <dsp:spPr>
        <a:xfrm rot="10800000">
          <a:off x="4485488"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Civil Society</a:t>
          </a:r>
        </a:p>
      </dsp:txBody>
      <dsp:txXfrm rot="10800000">
        <a:off x="4485488" y="1875681"/>
        <a:ext cx="1126060" cy="1126060"/>
      </dsp:txXfrm>
    </dsp:sp>
    <dsp:sp modelId="{DFA4CC73-B931-1845-A976-D2958B4D5BA6}">
      <dsp:nvSpPr>
        <dsp:cNvPr id="0" name=""/>
        <dsp:cNvSpPr/>
      </dsp:nvSpPr>
      <dsp:spPr>
        <a:xfrm rot="16200000">
          <a:off x="2819441"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Government</a:t>
          </a:r>
        </a:p>
      </dsp:txBody>
      <dsp:txXfrm rot="5400000">
        <a:off x="3285870" y="1875681"/>
        <a:ext cx="1126060" cy="1126060"/>
      </dsp:txXfrm>
    </dsp:sp>
    <dsp:sp modelId="{A9827AC0-A561-E74E-9363-9E8DC98429C2}">
      <dsp:nvSpPr>
        <dsp:cNvPr id="0" name=""/>
        <dsp:cNvSpPr/>
      </dsp:nvSpPr>
      <dsp:spPr>
        <a:xfrm>
          <a:off x="4173794" y="150790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5CD9-199F-FC44-8154-A2970A3CF853}">
      <dsp:nvSpPr>
        <dsp:cNvPr id="0" name=""/>
        <dsp:cNvSpPr/>
      </dsp:nvSpPr>
      <dsp:spPr>
        <a:xfrm rot="10800000">
          <a:off x="4173794" y="169179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005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It is important to recognize that effective RCR is a collaboration between individual scientists and their environment</a:t>
            </a:r>
          </a:p>
          <a:p>
            <a:r>
              <a:rPr lang="en-GB" dirty="0"/>
              <a:t>Indeed, no one expects you to do it alone</a:t>
            </a:r>
          </a:p>
          <a:p>
            <a:r>
              <a:rPr lang="en-GB" dirty="0"/>
              <a:t>While once in a while you may have a bad apple, it is usually the case that cases of misconduct occur when the environment is not supportive of responsible conduct</a:t>
            </a:r>
          </a:p>
          <a:p>
            <a:r>
              <a:rPr lang="en-GB" dirty="0"/>
              <a:t>Thus, the environment needs to support the scientist for responsible conduct by providing training, resources, guidance and infrastructures</a:t>
            </a:r>
          </a:p>
        </p:txBody>
      </p:sp>
    </p:spTree>
    <p:extLst>
      <p:ext uri="{BB962C8B-B14F-4D97-AF65-F5344CB8AC3E}">
        <p14:creationId xmlns:p14="http://schemas.microsoft.com/office/powerpoint/2010/main" val="236062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7524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2920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869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68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218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transparency and quality </a:t>
            </a:r>
          </a:p>
          <a:p>
            <a:r>
              <a:rPr lang="en-GB" dirty="0"/>
              <a:t>in the research validation </a:t>
            </a:r>
          </a:p>
          <a:p>
            <a:r>
              <a:rPr lang="en-GB" dirty="0"/>
              <a:t>process, by allowing greater replication and validation of </a:t>
            </a:r>
          </a:p>
          <a:p>
            <a:r>
              <a:rPr lang="en-GB" dirty="0"/>
              <a:t>scientific results. </a:t>
            </a:r>
          </a:p>
          <a:p>
            <a:r>
              <a:rPr lang="en-GB" dirty="0"/>
              <a:t>•</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20</a:t>
            </a:fld>
            <a:endParaRPr lang="en-GB"/>
          </a:p>
        </p:txBody>
      </p:sp>
    </p:spTree>
    <p:extLst>
      <p:ext uri="{BB962C8B-B14F-4D97-AF65-F5344CB8AC3E}">
        <p14:creationId xmlns:p14="http://schemas.microsoft.com/office/powerpoint/2010/main" val="160458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05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Improving efficiency in science </a:t>
            </a:r>
          </a:p>
          <a:p>
            <a:pPr rtl="0"/>
            <a:r>
              <a:rPr lang="en-GB" sz="1200" kern="1200" dirty="0">
                <a:solidFill>
                  <a:schemeClr val="tx1"/>
                </a:solidFill>
                <a:effectLst/>
                <a:latin typeface="+mn-lt"/>
                <a:ea typeface="+mn-ea"/>
                <a:cs typeface="+mn-cs"/>
              </a:rPr>
              <a:t>by reducing duplication and the </a:t>
            </a:r>
          </a:p>
          <a:p>
            <a:pPr rtl="0"/>
            <a:r>
              <a:rPr lang="en-GB" sz="1200" kern="1200" dirty="0">
                <a:solidFill>
                  <a:schemeClr val="tx1"/>
                </a:solidFill>
                <a:effectLst/>
                <a:latin typeface="+mn-lt"/>
                <a:ea typeface="+mn-ea"/>
                <a:cs typeface="+mn-cs"/>
              </a:rPr>
              <a:t>costs of creating, transferring and re-using data; enabling more </a:t>
            </a:r>
          </a:p>
          <a:p>
            <a:pPr rtl="0"/>
            <a:r>
              <a:rPr lang="en-GB" sz="1200" kern="1200" dirty="0">
                <a:solidFill>
                  <a:schemeClr val="tx1"/>
                </a:solidFill>
                <a:effectLst/>
                <a:latin typeface="+mn-lt"/>
                <a:ea typeface="+mn-ea"/>
                <a:cs typeface="+mn-cs"/>
              </a:rPr>
              <a:t>research on the same data. </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22</a:t>
            </a:fld>
            <a:endParaRPr lang="en-GB"/>
          </a:p>
        </p:txBody>
      </p:sp>
    </p:spTree>
    <p:extLst>
      <p:ext uri="{BB962C8B-B14F-4D97-AF65-F5344CB8AC3E}">
        <p14:creationId xmlns:p14="http://schemas.microsoft.com/office/powerpoint/2010/main" val="5319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4750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364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8780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4350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9631-82C7-FE63-F77A-959DE05C2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53DBF-F08E-F55C-847F-38C794A82826}"/>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266B8E57-7EAB-A539-0899-72AECB88D568}"/>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https://</a:t>
            </a:r>
            <a:r>
              <a:rPr lang="en-GB" dirty="0" err="1"/>
              <a:t>ars.particify.de</a:t>
            </a:r>
            <a:r>
              <a:rPr lang="en-GB" dirty="0"/>
              <a:t>/edit/28561866/series/Monday </a:t>
            </a:r>
          </a:p>
          <a:p>
            <a:endParaRPr lang="en-GB" dirty="0"/>
          </a:p>
        </p:txBody>
      </p:sp>
    </p:spTree>
    <p:extLst>
      <p:ext uri="{BB962C8B-B14F-4D97-AF65-F5344CB8AC3E}">
        <p14:creationId xmlns:p14="http://schemas.microsoft.com/office/powerpoint/2010/main" val="42407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620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e5392d08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e5392d084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e5392d084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extLst>
      <p:ext uri="{BB962C8B-B14F-4D97-AF65-F5344CB8AC3E}">
        <p14:creationId xmlns:p14="http://schemas.microsoft.com/office/powerpoint/2010/main" val="37149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 new concept</a:t>
            </a:r>
          </a:p>
        </p:txBody>
      </p:sp>
      <p:sp>
        <p:nvSpPr>
          <p:cNvPr id="4" name="Slide Number Placeholder 3"/>
          <p:cNvSpPr>
            <a:spLocks noGrp="1"/>
          </p:cNvSpPr>
          <p:nvPr>
            <p:ph type="sldNum" sz="quarter" idx="10"/>
          </p:nvPr>
        </p:nvSpPr>
        <p:spPr/>
        <p:txBody>
          <a:bodyPr/>
          <a:lstStyle/>
          <a:p>
            <a:fld id="{4987FB78-05A4-7C4E-9992-1CE9C9E5D88B}" type="slidenum">
              <a:rPr lang="en-GB" smtClean="0"/>
              <a:t>30</a:t>
            </a:fld>
            <a:endParaRPr lang="en-GB"/>
          </a:p>
        </p:txBody>
      </p:sp>
    </p:spTree>
    <p:extLst>
      <p:ext uri="{BB962C8B-B14F-4D97-AF65-F5344CB8AC3E}">
        <p14:creationId xmlns:p14="http://schemas.microsoft.com/office/powerpoint/2010/main" val="3645849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https://</a:t>
            </a:r>
            <a:r>
              <a:rPr lang="en-GB" dirty="0" err="1"/>
              <a:t>ars.particify.de</a:t>
            </a:r>
            <a:r>
              <a:rPr lang="en-GB" dirty="0"/>
              <a:t>/edit/28561866/series/Monday </a:t>
            </a:r>
          </a:p>
          <a:p>
            <a:endParaRPr lang="en-GB" dirty="0"/>
          </a:p>
        </p:txBody>
      </p:sp>
    </p:spTree>
    <p:extLst>
      <p:ext uri="{BB962C8B-B14F-4D97-AF65-F5344CB8AC3E}">
        <p14:creationId xmlns:p14="http://schemas.microsoft.com/office/powerpoint/2010/main" val="21551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4260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373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24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654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Open Notebooks -</a:t>
            </a:r>
          </a:p>
          <a:p>
            <a:pPr rtl="0"/>
            <a:r>
              <a:rPr lang="en-GB" sz="1200" kern="1200" dirty="0">
                <a:solidFill>
                  <a:schemeClr val="tx1"/>
                </a:solidFill>
                <a:effectLst/>
                <a:latin typeface="+mn-lt"/>
                <a:ea typeface="+mn-ea"/>
                <a:cs typeface="+mn-cs"/>
              </a:rPr>
              <a:t>an emerging practice, </a:t>
            </a:r>
          </a:p>
          <a:p>
            <a:pPr rtl="0"/>
            <a:r>
              <a:rPr lang="en-GB" sz="1200" kern="1200" dirty="0">
                <a:solidFill>
                  <a:schemeClr val="tx1"/>
                </a:solidFill>
                <a:effectLst/>
                <a:latin typeface="+mn-lt"/>
                <a:ea typeface="+mn-ea"/>
                <a:cs typeface="+mn-cs"/>
              </a:rPr>
              <a:t>documenting and sharing the experimental </a:t>
            </a:r>
          </a:p>
          <a:p>
            <a:pPr rtl="0"/>
            <a:r>
              <a:rPr lang="en-GB" sz="1200" kern="1200" dirty="0">
                <a:solidFill>
                  <a:schemeClr val="tx1"/>
                </a:solidFill>
                <a:effectLst/>
                <a:latin typeface="+mn-lt"/>
                <a:ea typeface="+mn-ea"/>
                <a:cs typeface="+mn-cs"/>
              </a:rPr>
              <a:t>process of trial and error;</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Data</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managing research data in a way that </a:t>
            </a:r>
          </a:p>
          <a:p>
            <a:pPr rtl="0"/>
            <a:r>
              <a:rPr lang="en-GB" sz="1200" kern="1200" dirty="0">
                <a:solidFill>
                  <a:schemeClr val="tx1"/>
                </a:solidFill>
                <a:effectLst/>
                <a:latin typeface="+mn-lt"/>
                <a:ea typeface="+mn-ea"/>
                <a:cs typeface="+mn-cs"/>
              </a:rPr>
              <a:t>optimises access, discoverability and sharing for </a:t>
            </a:r>
          </a:p>
          <a:p>
            <a:pPr rtl="0"/>
            <a:r>
              <a:rPr lang="en-GB" sz="1200" kern="1200" dirty="0">
                <a:solidFill>
                  <a:schemeClr val="tx1"/>
                </a:solidFill>
                <a:effectLst/>
                <a:latin typeface="+mn-lt"/>
                <a:ea typeface="+mn-ea"/>
                <a:cs typeface="+mn-cs"/>
              </a:rPr>
              <a:t>use and re-use;</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Research Software</a:t>
            </a:r>
          </a:p>
          <a:p>
            <a:pPr rtl="0"/>
            <a:r>
              <a:rPr lang="en-GB" sz="1200" kern="1200" dirty="0">
                <a:solidFill>
                  <a:schemeClr val="tx1"/>
                </a:solidFill>
                <a:effectLst/>
                <a:latin typeface="+mn-lt"/>
                <a:ea typeface="+mn-ea"/>
                <a:cs typeface="+mn-cs"/>
              </a:rPr>
              <a:t>- documenting research </a:t>
            </a:r>
          </a:p>
          <a:p>
            <a:pPr rtl="0"/>
            <a:r>
              <a:rPr lang="en-GB" sz="1200" kern="1200" dirty="0">
                <a:solidFill>
                  <a:schemeClr val="tx1"/>
                </a:solidFill>
                <a:effectLst/>
                <a:latin typeface="+mn-lt"/>
                <a:ea typeface="+mn-ea"/>
                <a:cs typeface="+mn-cs"/>
              </a:rPr>
              <a:t>code and routines, and making them freely </a:t>
            </a:r>
          </a:p>
          <a:p>
            <a:pPr rtl="0"/>
            <a:r>
              <a:rPr lang="en-GB" sz="1200" kern="1200" dirty="0">
                <a:solidFill>
                  <a:schemeClr val="tx1"/>
                </a:solidFill>
                <a:effectLst/>
                <a:latin typeface="+mn-lt"/>
                <a:ea typeface="+mn-ea"/>
                <a:cs typeface="+mn-cs"/>
              </a:rPr>
              <a:t>accessible and available for collaboration;</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Access</a:t>
            </a:r>
          </a:p>
          <a:p>
            <a:pPr rtl="0"/>
            <a:r>
              <a:rPr lang="en-GB" sz="1200" kern="1200" dirty="0">
                <a:solidFill>
                  <a:schemeClr val="tx1"/>
                </a:solidFill>
                <a:effectLst/>
                <a:latin typeface="+mn-lt"/>
                <a:ea typeface="+mn-ea"/>
                <a:cs typeface="+mn-cs"/>
              </a:rPr>
              <a:t>- making all published outputs freely </a:t>
            </a:r>
          </a:p>
          <a:p>
            <a:pPr rtl="0"/>
            <a:r>
              <a:rPr lang="en-GB" sz="1200" kern="1200" dirty="0">
                <a:solidFill>
                  <a:schemeClr val="tx1"/>
                </a:solidFill>
                <a:effectLst/>
                <a:latin typeface="+mn-lt"/>
                <a:ea typeface="+mn-ea"/>
                <a:cs typeface="+mn-cs"/>
              </a:rPr>
              <a:t>accessible for maximum use and impact.</a:t>
            </a:r>
          </a:p>
          <a:p>
            <a:pPr rtl="0"/>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36</a:t>
            </a:fld>
            <a:endParaRPr lang="en-GB"/>
          </a:p>
        </p:txBody>
      </p:sp>
    </p:spTree>
    <p:extLst>
      <p:ext uri="{BB962C8B-B14F-4D97-AF65-F5344CB8AC3E}">
        <p14:creationId xmlns:p14="http://schemas.microsoft.com/office/powerpoint/2010/main" val="3377357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481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604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52504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8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86352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6091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0DA0-75A3-27DF-543C-C0EA018A5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93D1B-8847-210E-C0CE-E6126090A42F}"/>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6526C637-D687-AC33-5C11-D9D6B5B0D7B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https://</a:t>
            </a:r>
            <a:r>
              <a:rPr lang="en-GB" dirty="0" err="1"/>
              <a:t>ars.particify.de</a:t>
            </a:r>
            <a:r>
              <a:rPr lang="en-GB" dirty="0"/>
              <a:t>/edit/28561866/series/Monday </a:t>
            </a:r>
          </a:p>
          <a:p>
            <a:endParaRPr lang="en-GB" dirty="0"/>
          </a:p>
        </p:txBody>
      </p:sp>
    </p:spTree>
    <p:extLst>
      <p:ext uri="{BB962C8B-B14F-4D97-AF65-F5344CB8AC3E}">
        <p14:creationId xmlns:p14="http://schemas.microsoft.com/office/powerpoint/2010/main" val="884570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4778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1936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132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92635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7626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469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557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83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Like being a citizen of a country – you are still a citizen when you are at work, or brushing your teeth, or playing with your children</a:t>
            </a:r>
          </a:p>
          <a:p>
            <a:pPr marL="0" lvl="0" indent="0">
              <a:spcBef>
                <a:spcPts val="0"/>
              </a:spcBef>
              <a:spcAft>
                <a:spcPts val="0"/>
              </a:spcAft>
              <a:buNone/>
            </a:pPr>
            <a:r>
              <a:rPr lang="en-GB" dirty="0"/>
              <a:t>Your cultural values influence everything that you do and the way that you do it</a:t>
            </a:r>
          </a:p>
          <a:p>
            <a:pPr marL="0" lvl="0" indent="0">
              <a:spcBef>
                <a:spcPts val="0"/>
              </a:spcBef>
              <a:spcAft>
                <a:spcPts val="0"/>
              </a:spcAft>
              <a:buNone/>
            </a:pPr>
            <a:r>
              <a:rPr lang="en-GB" dirty="0"/>
              <a:t>Similarly for RCR – think of it as a citizenship to the global science community</a:t>
            </a:r>
          </a:p>
          <a:p>
            <a:pPr marL="0" lvl="0" indent="0">
              <a:spcBef>
                <a:spcPts val="0"/>
              </a:spcBef>
              <a:spcAft>
                <a:spcPts val="0"/>
              </a:spcAft>
              <a:buNone/>
            </a:pPr>
            <a:r>
              <a:rPr lang="en-GB" dirty="0"/>
              <a:t>The values of RCR provide a lens through which you conduct all your different activities – all the different hats that you wear</a:t>
            </a:r>
          </a:p>
          <a:p>
            <a:pPr marL="0" lvl="0" indent="0">
              <a:spcBef>
                <a:spcPts val="0"/>
              </a:spcBef>
              <a:spcAft>
                <a:spcPts val="0"/>
              </a:spcAft>
              <a:buNone/>
            </a:pPr>
            <a:r>
              <a:rPr lang="en-GB" dirty="0"/>
              <a:t>Give and take</a:t>
            </a:r>
            <a:endParaRPr dirty="0"/>
          </a:p>
        </p:txBody>
      </p:sp>
      <p:sp>
        <p:nvSpPr>
          <p:cNvPr id="82" name="Google Shape;82;p4: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52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7055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42409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5833A-0743-7F1C-0DC4-C1DAC138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D4085-41F6-69BF-6C35-766ABF07BC1E}"/>
              </a:ext>
            </a:extLst>
          </p:cNvPr>
          <p:cNvSpPr>
            <a:spLocks noGrp="1" noRot="1" noChangeAspect="1"/>
          </p:cNvSpPr>
          <p:nvPr>
            <p:ph type="sldImg"/>
          </p:nvPr>
        </p:nvSpPr>
        <p:spPr>
          <a:xfrm>
            <a:off x="90488" y="744538"/>
            <a:ext cx="6616700" cy="3722687"/>
          </a:xfrm>
        </p:spPr>
      </p:sp>
      <p:sp>
        <p:nvSpPr>
          <p:cNvPr id="3" name="Notes Placeholder 2">
            <a:extLst>
              <a:ext uri="{FF2B5EF4-FFF2-40B4-BE49-F238E27FC236}">
                <a16:creationId xmlns:a16="http://schemas.microsoft.com/office/drawing/2014/main" id="{99404CEE-37C5-3BF8-D7E9-D1E892ABADA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https://</a:t>
            </a:r>
            <a:r>
              <a:rPr lang="en-GB" dirty="0" err="1"/>
              <a:t>ars.particify.de</a:t>
            </a:r>
            <a:r>
              <a:rPr lang="en-GB" dirty="0"/>
              <a:t>/edit/28561866/series/Monday </a:t>
            </a:r>
          </a:p>
          <a:p>
            <a:endParaRPr lang="en-GB" dirty="0"/>
          </a:p>
        </p:txBody>
      </p:sp>
    </p:spTree>
    <p:extLst>
      <p:ext uri="{BB962C8B-B14F-4D97-AF65-F5344CB8AC3E}">
        <p14:creationId xmlns:p14="http://schemas.microsoft.com/office/powerpoint/2010/main" val="21334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051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Most of these responsibilities are commonly synthesised into what is called a responsible conduct of research framework</a:t>
            </a:r>
          </a:p>
          <a:p>
            <a:r>
              <a:rPr lang="en-GB" dirty="0"/>
              <a:t>Outlines the different areas of scientific research that raise ethical concerns</a:t>
            </a:r>
          </a:p>
          <a:p>
            <a:r>
              <a:rPr lang="en-GB" dirty="0"/>
              <a:t>RCR frameworks highlight that being a responsible researcher is not just about being good at your work, it is about working in a specific manner that is ethical and has integrity</a:t>
            </a:r>
          </a:p>
          <a:p>
            <a:r>
              <a:rPr lang="en-GB" dirty="0"/>
              <a:t>Talk about different areas</a:t>
            </a:r>
          </a:p>
          <a:p>
            <a:r>
              <a:rPr lang="en-GB" dirty="0"/>
              <a:t>Expectations placed on scientists, codes of conduct etc</a:t>
            </a:r>
          </a:p>
        </p:txBody>
      </p:sp>
    </p:spTree>
    <p:extLst>
      <p:ext uri="{BB962C8B-B14F-4D97-AF65-F5344CB8AC3E}">
        <p14:creationId xmlns:p14="http://schemas.microsoft.com/office/powerpoint/2010/main" val="552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Using a framework like RCR helps us to understand how highly different practices, like treatment of human subjects, criteria for authorship of articles and the disposal of laboratory waste all form part of the same, bigger picture</a:t>
            </a:r>
          </a:p>
          <a:p>
            <a:pPr marL="0" lvl="0" indent="0">
              <a:spcBef>
                <a:spcPts val="0"/>
              </a:spcBef>
              <a:spcAft>
                <a:spcPts val="0"/>
              </a:spcAft>
              <a:buNone/>
            </a:pPr>
            <a:r>
              <a:rPr lang="en-GB" dirty="0"/>
              <a:t>All of these different RCR activities enable individual scientists to practice scientific </a:t>
            </a:r>
            <a:r>
              <a:rPr lang="en-GB" dirty="0" err="1"/>
              <a:t>investivation</a:t>
            </a:r>
            <a:r>
              <a:rPr lang="en-GB" dirty="0"/>
              <a:t> with integrity</a:t>
            </a:r>
          </a:p>
          <a:p>
            <a:pPr marL="0" lvl="0" indent="0">
              <a:spcBef>
                <a:spcPts val="0"/>
              </a:spcBef>
              <a:spcAft>
                <a:spcPts val="0"/>
              </a:spcAft>
              <a:buNone/>
            </a:pPr>
            <a:endParaRPr dirty="0"/>
          </a:p>
        </p:txBody>
      </p:sp>
      <p:sp>
        <p:nvSpPr>
          <p:cNvPr id="69" name="Google Shape;69;p3: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491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32D3-1420-A843-934E-EDEFD0C3F6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3CACFC4A-F9C0-A84C-8C62-5815484E4E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E9B3BD-5530-784A-AA1E-75BE791030C1}"/>
              </a:ext>
            </a:extLst>
          </p:cNvPr>
          <p:cNvSpPr>
            <a:spLocks noGrp="1"/>
          </p:cNvSpPr>
          <p:nvPr>
            <p:ph type="dt" sz="half" idx="10"/>
          </p:nvPr>
        </p:nvSpPr>
        <p:spPr/>
        <p:txBody>
          <a:bodyPr/>
          <a:lstStyle/>
          <a:p>
            <a:fld id="{87DE6118-2437-4B30-8E3C-4D2BE6020583}" type="datetimeFigureOut">
              <a:rPr lang="en-US" smtClean="0"/>
              <a:pPr/>
              <a:t>11/5/24</a:t>
            </a:fld>
            <a:endParaRPr lang="en-US" dirty="0"/>
          </a:p>
        </p:txBody>
      </p:sp>
      <p:sp>
        <p:nvSpPr>
          <p:cNvPr id="5" name="Footer Placeholder 4">
            <a:extLst>
              <a:ext uri="{FF2B5EF4-FFF2-40B4-BE49-F238E27FC236}">
                <a16:creationId xmlns:a16="http://schemas.microsoft.com/office/drawing/2014/main" id="{F256140D-2EE6-6747-8012-DA73FCA9C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CB15-2876-C443-B4B3-B925BAE22D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94541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DAA7-DB9B-5647-9E11-784FCCD703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13C9DA-DBFA-5D46-A48A-B2D1FAA160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51B9FD-4BE4-6949-B1E9-DEFED4A24CCC}"/>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5" name="Footer Placeholder 4">
            <a:extLst>
              <a:ext uri="{FF2B5EF4-FFF2-40B4-BE49-F238E27FC236}">
                <a16:creationId xmlns:a16="http://schemas.microsoft.com/office/drawing/2014/main" id="{76B9FD62-E7BE-F44D-AE93-DDD89D6297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566FC2-2F1E-2643-A78C-59F252746E3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98163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C7A9F-D3D5-934E-8F09-DD5567E61911}"/>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C464A8-DB07-CC48-8DF2-B0B51A192A3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60AA10-6A64-A04A-B604-EA23815D9D28}"/>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5" name="Footer Placeholder 4">
            <a:extLst>
              <a:ext uri="{FF2B5EF4-FFF2-40B4-BE49-F238E27FC236}">
                <a16:creationId xmlns:a16="http://schemas.microsoft.com/office/drawing/2014/main" id="{24FDD494-AE82-9047-A18F-6DB88D93F7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C17605-FAF9-9440-9848-B220F3EDB5D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7980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7885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71AC-FD5C-A34D-BBA3-C9FD54CE0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1CD4BB-378A-BE48-A455-A6B757528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10199-1EB1-D94E-9415-5B23944CE720}"/>
              </a:ext>
            </a:extLst>
          </p:cNvPr>
          <p:cNvSpPr>
            <a:spLocks noGrp="1"/>
          </p:cNvSpPr>
          <p:nvPr>
            <p:ph type="dt" sz="half" idx="10"/>
          </p:nvPr>
        </p:nvSpPr>
        <p:spPr/>
        <p:txBody>
          <a:bodyPr/>
          <a:lstStyle/>
          <a:p>
            <a:fld id="{E6AC0F4E-AFE7-8345-9D1D-627F60CC8425}" type="datetimeFigureOut">
              <a:rPr lang="en-US" smtClean="0"/>
              <a:t>11/5/24</a:t>
            </a:fld>
            <a:endParaRPr lang="en-US"/>
          </a:p>
        </p:txBody>
      </p:sp>
      <p:sp>
        <p:nvSpPr>
          <p:cNvPr id="5" name="Footer Placeholder 4">
            <a:extLst>
              <a:ext uri="{FF2B5EF4-FFF2-40B4-BE49-F238E27FC236}">
                <a16:creationId xmlns:a16="http://schemas.microsoft.com/office/drawing/2014/main" id="{03BBF84D-5105-3341-8974-EFF219DFA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68EE6-D1A3-6A42-93BD-BCB3445D6049}"/>
              </a:ext>
            </a:extLst>
          </p:cNvPr>
          <p:cNvSpPr>
            <a:spLocks noGrp="1"/>
          </p:cNvSpPr>
          <p:nvPr>
            <p:ph type="sldNum" sz="quarter" idx="12"/>
          </p:nvPr>
        </p:nvSpPr>
        <p:spPr/>
        <p:txBody>
          <a:bodyPr/>
          <a:lstStyle/>
          <a:p>
            <a:fld id="{FA282F51-23E0-2A4E-9719-091AD19AE253}" type="slidenum">
              <a:rPr lang="en-US" smtClean="0"/>
              <a:t>‹#›</a:t>
            </a:fld>
            <a:endParaRPr lang="en-US"/>
          </a:p>
        </p:txBody>
      </p:sp>
    </p:spTree>
    <p:extLst>
      <p:ext uri="{BB962C8B-B14F-4D97-AF65-F5344CB8AC3E}">
        <p14:creationId xmlns:p14="http://schemas.microsoft.com/office/powerpoint/2010/main" val="268127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0B25-65D3-A542-B5DE-EA1F90628FD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63A36-F319-B143-9CE7-C2348BF9E6A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5AC292-A136-4F4E-ADC9-B139E8BD53AB}"/>
              </a:ext>
            </a:extLst>
          </p:cNvPr>
          <p:cNvSpPr>
            <a:spLocks noGrp="1"/>
          </p:cNvSpPr>
          <p:nvPr>
            <p:ph type="dt" sz="half" idx="10"/>
          </p:nvPr>
        </p:nvSpPr>
        <p:spPr/>
        <p:txBody>
          <a:bodyPr/>
          <a:lstStyle/>
          <a:p>
            <a:fld id="{87DE6118-2437-4B30-8E3C-4D2BE6020583}" type="datetimeFigureOut">
              <a:rPr lang="en-US" smtClean="0"/>
              <a:pPr/>
              <a:t>11/5/24</a:t>
            </a:fld>
            <a:endParaRPr lang="en-US" dirty="0"/>
          </a:p>
        </p:txBody>
      </p:sp>
      <p:sp>
        <p:nvSpPr>
          <p:cNvPr id="5" name="Footer Placeholder 4">
            <a:extLst>
              <a:ext uri="{FF2B5EF4-FFF2-40B4-BE49-F238E27FC236}">
                <a16:creationId xmlns:a16="http://schemas.microsoft.com/office/drawing/2014/main" id="{25CD04C0-AFCC-554B-A0A2-0BB7EA408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4235B8-5AAD-0148-829E-3B72EBBBE7C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08493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8490-4335-5D4E-8C05-FB9662A51F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0E497A-E032-3347-90A2-5D7BB43F2205}"/>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18C657-527B-FF4F-8E8E-13919DF3BA2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6DB197-2EB4-7346-A6EC-3CA5ED3594AD}"/>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6" name="Footer Placeholder 5">
            <a:extLst>
              <a:ext uri="{FF2B5EF4-FFF2-40B4-BE49-F238E27FC236}">
                <a16:creationId xmlns:a16="http://schemas.microsoft.com/office/drawing/2014/main" id="{CAB5C9CD-6AA8-A44E-B382-271B72C70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FD5251-D65E-DA42-9B5A-5E15594117A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17452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9828-D8AE-5948-B70A-3BC7B8406BE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53AA0-1D77-2C4C-BA61-19604C79607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A66AAA-8E0C-7241-9F24-B9F68F2B60B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995DD9C-762C-CC4C-AA65-26BF9DCFB8D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6DDCB84-DC4F-0F49-9FD1-1236731E4B0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5A03DB-A532-BB47-B06D-D18932E8DCE0}"/>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8" name="Footer Placeholder 7">
            <a:extLst>
              <a:ext uri="{FF2B5EF4-FFF2-40B4-BE49-F238E27FC236}">
                <a16:creationId xmlns:a16="http://schemas.microsoft.com/office/drawing/2014/main" id="{A8B8D2FD-7B24-DE44-85BB-D95EEB8AE9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F4EE10-490B-4A43-952E-ECAE1E69495A}"/>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2795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45CF-07B5-EB4F-B7DA-3BD32A7A1E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F57C04-3C8F-C241-8036-83BC58703C75}"/>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4" name="Footer Placeholder 3">
            <a:extLst>
              <a:ext uri="{FF2B5EF4-FFF2-40B4-BE49-F238E27FC236}">
                <a16:creationId xmlns:a16="http://schemas.microsoft.com/office/drawing/2014/main" id="{3670E176-8733-7444-BC88-B3A954C1E6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44C209-FAED-BA4A-B423-D6933AC06CE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55195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52ABA-FE33-0B40-9EA5-E9DCD3734DC8}"/>
              </a:ext>
            </a:extLst>
          </p:cNvPr>
          <p:cNvSpPr>
            <a:spLocks noGrp="1"/>
          </p:cNvSpPr>
          <p:nvPr>
            <p:ph type="dt" sz="half" idx="10"/>
          </p:nvPr>
        </p:nvSpPr>
        <p:spPr/>
        <p:txBody>
          <a:bodyPr/>
          <a:lstStyle/>
          <a:p>
            <a:fld id="{87DE6118-2437-4B30-8E3C-4D2BE6020583}" type="datetimeFigureOut">
              <a:rPr lang="en-US" smtClean="0"/>
              <a:t>11/5/24</a:t>
            </a:fld>
            <a:endParaRPr lang="en-US" dirty="0"/>
          </a:p>
        </p:txBody>
      </p:sp>
      <p:sp>
        <p:nvSpPr>
          <p:cNvPr id="3" name="Footer Placeholder 2">
            <a:extLst>
              <a:ext uri="{FF2B5EF4-FFF2-40B4-BE49-F238E27FC236}">
                <a16:creationId xmlns:a16="http://schemas.microsoft.com/office/drawing/2014/main" id="{2842C788-BFBD-864D-A090-25F1F87B63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490646C-5844-A442-BD2B-845865AE53A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59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8BDE-D24A-2A45-995B-45162E4867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93E7B8-2BD2-B243-A3E5-00109FD34B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466447-A80D-8B4E-AF1E-5A85D522B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5C8B57-C608-6B4A-85EB-990797FCDE73}"/>
              </a:ext>
            </a:extLst>
          </p:cNvPr>
          <p:cNvSpPr>
            <a:spLocks noGrp="1"/>
          </p:cNvSpPr>
          <p:nvPr>
            <p:ph type="dt" sz="half" idx="10"/>
          </p:nvPr>
        </p:nvSpPr>
        <p:spPr/>
        <p:txBody>
          <a:bodyPr/>
          <a:lstStyle/>
          <a:p>
            <a:fld id="{87DE6118-2437-4B30-8E3C-4D2BE6020583}" type="datetimeFigureOut">
              <a:rPr lang="en-US" smtClean="0"/>
              <a:pPr/>
              <a:t>11/5/24</a:t>
            </a:fld>
            <a:endParaRPr lang="en-US" dirty="0"/>
          </a:p>
        </p:txBody>
      </p:sp>
      <p:sp>
        <p:nvSpPr>
          <p:cNvPr id="6" name="Footer Placeholder 5">
            <a:extLst>
              <a:ext uri="{FF2B5EF4-FFF2-40B4-BE49-F238E27FC236}">
                <a16:creationId xmlns:a16="http://schemas.microsoft.com/office/drawing/2014/main" id="{19ACB5BB-E30F-914E-B1EF-1F494AB9FF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D1DB21-BA3A-A94C-864C-9334635B527E}"/>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79380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3AD8-4601-944C-AE8C-572D9115B1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1D1BB10-9826-D04A-A5EC-2F1E078C9F3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9DC66D11-1AAC-794B-A825-ABB3079361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B75E82E-58AE-3B46-9BA5-2E1649332E35}"/>
              </a:ext>
            </a:extLst>
          </p:cNvPr>
          <p:cNvSpPr>
            <a:spLocks noGrp="1"/>
          </p:cNvSpPr>
          <p:nvPr>
            <p:ph type="dt" sz="half" idx="10"/>
          </p:nvPr>
        </p:nvSpPr>
        <p:spPr/>
        <p:txBody>
          <a:bodyPr/>
          <a:lstStyle/>
          <a:p>
            <a:fld id="{87DE6118-2437-4B30-8E3C-4D2BE6020583}" type="datetimeFigureOut">
              <a:rPr lang="en-US" smtClean="0"/>
              <a:pPr/>
              <a:t>11/5/24</a:t>
            </a:fld>
            <a:endParaRPr lang="en-US" dirty="0"/>
          </a:p>
        </p:txBody>
      </p:sp>
      <p:sp>
        <p:nvSpPr>
          <p:cNvPr id="6" name="Footer Placeholder 5">
            <a:extLst>
              <a:ext uri="{FF2B5EF4-FFF2-40B4-BE49-F238E27FC236}">
                <a16:creationId xmlns:a16="http://schemas.microsoft.com/office/drawing/2014/main" id="{9DF79E9B-61E5-DB4E-94AD-6AC5BD5B5F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642906-A113-B346-8716-94B25317DC52}"/>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2895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3BE97-E6AB-2947-95EE-D03F495ED55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65C745-88D0-6048-8571-230C97D6FA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103765-7942-C149-A394-8BE317688B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DE6118-2437-4B30-8E3C-4D2BE6020583}" type="datetimeFigureOut">
              <a:rPr lang="en-US" smtClean="0"/>
              <a:pPr/>
              <a:t>11/5/24</a:t>
            </a:fld>
            <a:endParaRPr lang="en-US" dirty="0"/>
          </a:p>
        </p:txBody>
      </p:sp>
      <p:sp>
        <p:nvSpPr>
          <p:cNvPr id="5" name="Footer Placeholder 4">
            <a:extLst>
              <a:ext uri="{FF2B5EF4-FFF2-40B4-BE49-F238E27FC236}">
                <a16:creationId xmlns:a16="http://schemas.microsoft.com/office/drawing/2014/main" id="{1E6C94EF-A770-BF43-93D4-EDAEF34550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BD2CE0-390F-A34E-AF8F-5D65B37C48E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669460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acm.org/code-of-ethics"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tiff"/><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britannica.com/topic/The-Fourth-Industrial-Revolution-211973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syarxiv.com/qkws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www.sciencecampaign.org.uk/news-media/case-comment/uk-r-d-investment-rises-in-2017.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osteropenscience.eu/content/what-open-science-introduc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timeshighereducation.com/blog/data-should-be-open-possible-and-closed-necessary" TargetMode="Externa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1.png"/><Relationship Id="rId7" Type="http://schemas.openxmlformats.org/officeDocument/2006/relationships/diagramColors" Target="../diagrams/colors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nap.edu/catalog/12192/on-being-a-scientist-a-guide-to-responsible-conduct-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75" y="-31894"/>
            <a:ext cx="9143850" cy="4813100"/>
          </a:xfrm>
          <a:prstGeom prst="rect">
            <a:avLst/>
          </a:prstGeom>
          <a:noFill/>
          <a:ln>
            <a:noFill/>
          </a:ln>
        </p:spPr>
      </p:pic>
      <p:sp>
        <p:nvSpPr>
          <p:cNvPr id="8" name="Google Shape;55;p13"/>
          <p:cNvSpPr txBox="1">
            <a:spLocks noGrp="1"/>
          </p:cNvSpPr>
          <p:nvPr>
            <p:ph type="ctrTitle"/>
          </p:nvPr>
        </p:nvSpPr>
        <p:spPr>
          <a:xfrm>
            <a:off x="311708" y="120178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b="1" dirty="0">
                <a:latin typeface="Avenir Book" panose="02000503020000020003" pitchFamily="2" charset="0"/>
              </a:rPr>
              <a:t>Open and </a:t>
            </a:r>
            <a:r>
              <a:rPr lang="en-GB" sz="3600" b="1" dirty="0">
                <a:latin typeface="Avenir Book" panose="02000503020000020003" pitchFamily="2" charset="0"/>
              </a:rPr>
              <a:t>Responsible</a:t>
            </a:r>
            <a:r>
              <a:rPr lang="en-GB" sz="4000" b="1" dirty="0">
                <a:latin typeface="Avenir Book" panose="02000503020000020003" pitchFamily="2" charset="0"/>
              </a:rPr>
              <a:t> (Data) Science Citizenship 1</a:t>
            </a:r>
            <a:endParaRPr sz="4000" b="1" dirty="0">
              <a:latin typeface="Avenir Book" panose="02000503020000020003" pitchFamily="2" charset="0"/>
            </a:endParaRPr>
          </a:p>
        </p:txBody>
      </p:sp>
      <p:sp>
        <p:nvSpPr>
          <p:cNvPr id="56" name="Google Shape;56;p13"/>
          <p:cNvSpPr txBox="1">
            <a:spLocks noGrp="1"/>
          </p:cNvSpPr>
          <p:nvPr>
            <p:ph type="subTitle" idx="1"/>
          </p:nvPr>
        </p:nvSpPr>
        <p:spPr>
          <a:xfrm>
            <a:off x="311700" y="332348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tx1"/>
                </a:solidFill>
                <a:latin typeface="Avenir Book" panose="02000503020000020003" pitchFamily="2" charset="0"/>
              </a:rPr>
              <a:t>Louise Bezuidenhout</a:t>
            </a:r>
          </a:p>
          <a:p>
            <a:pPr marL="0" lvl="0" indent="0" algn="ctr" rtl="0">
              <a:spcBef>
                <a:spcPts val="0"/>
              </a:spcBef>
              <a:spcAft>
                <a:spcPts val="0"/>
              </a:spcAft>
              <a:buNone/>
            </a:pPr>
            <a:r>
              <a:rPr lang="en-GB" sz="2400" dirty="0">
                <a:latin typeface="Avenir Book" panose="02000503020000020003" pitchFamily="2" charset="0"/>
              </a:rPr>
              <a:t>Leiden University</a:t>
            </a:r>
            <a:r>
              <a:rPr lang="en-GB" sz="2400" dirty="0">
                <a:solidFill>
                  <a:schemeClr val="tx1"/>
                </a:solidFill>
                <a:latin typeface="Avenir Book" panose="02000503020000020003" pitchFamily="2" charset="0"/>
              </a:rPr>
              <a:t> </a:t>
            </a:r>
            <a:endParaRPr sz="2400" dirty="0">
              <a:solidFill>
                <a:schemeClr val="tx1"/>
              </a:solidFill>
              <a:latin typeface="Avenir Book" panose="02000503020000020003" pitchFamily="2" charset="0"/>
            </a:endParaRPr>
          </a:p>
        </p:txBody>
      </p:sp>
      <p:sp>
        <p:nvSpPr>
          <p:cNvPr id="57" name="Google Shape;57;p13"/>
          <p:cNvSpPr txBox="1"/>
          <p:nvPr/>
        </p:nvSpPr>
        <p:spPr>
          <a:xfrm>
            <a:off x="55550" y="4771650"/>
            <a:ext cx="9144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November </a:t>
            </a:r>
            <a:r>
              <a:rPr lang="en" dirty="0"/>
              <a:t>2024		          CODATA-RDA Data Science School</a:t>
            </a:r>
            <a:endParaRPr dirty="0"/>
          </a:p>
          <a:p>
            <a:pPr marL="0" lvl="0" indent="0" algn="l" rtl="0">
              <a:spcBef>
                <a:spcPts val="0"/>
              </a:spcBef>
              <a:spcAft>
                <a:spcPts val="0"/>
              </a:spcAft>
              <a:buNone/>
            </a:pPr>
            <a:endParaRPr dirty="0"/>
          </a:p>
        </p:txBody>
      </p:sp>
      <p:pic>
        <p:nvPicPr>
          <p:cNvPr id="6" name="Google Shape;67;p14" descr="CC-BY license"/>
          <p:cNvPicPr preferRelativeResize="0"/>
          <p:nvPr/>
        </p:nvPicPr>
        <p:blipFill>
          <a:blip r:embed="rId4">
            <a:alphaModFix/>
          </a:blip>
          <a:stretch>
            <a:fillRect/>
          </a:stretch>
        </p:blipFill>
        <p:spPr>
          <a:xfrm>
            <a:off x="8160734" y="4783693"/>
            <a:ext cx="927716" cy="3246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32A8-A975-0D49-A7B1-49F217B504C0}"/>
              </a:ext>
            </a:extLst>
          </p:cNvPr>
          <p:cNvSpPr>
            <a:spLocks noGrp="1"/>
          </p:cNvSpPr>
          <p:nvPr>
            <p:ph type="title"/>
          </p:nvPr>
        </p:nvSpPr>
        <p:spPr>
          <a:xfrm>
            <a:off x="428625" y="406660"/>
            <a:ext cx="8520600" cy="572700"/>
          </a:xfrm>
        </p:spPr>
        <p:txBody>
          <a:bodyPr>
            <a:noAutofit/>
          </a:bodyPr>
          <a:lstStyle/>
          <a:p>
            <a:r>
              <a:rPr lang="en-US" sz="3200" b="1" dirty="0">
                <a:latin typeface="Avenir Book" panose="02000503020000020003" pitchFamily="2" charset="0"/>
              </a:rPr>
              <a:t>Codes of Conduct</a:t>
            </a:r>
          </a:p>
        </p:txBody>
      </p:sp>
      <p:sp>
        <p:nvSpPr>
          <p:cNvPr id="25" name="TextBox 24">
            <a:extLst>
              <a:ext uri="{FF2B5EF4-FFF2-40B4-BE49-F238E27FC236}">
                <a16:creationId xmlns:a16="http://schemas.microsoft.com/office/drawing/2014/main" id="{FBE8638E-8194-5243-9C41-80012E7616AE}"/>
              </a:ext>
              <a:ext uri="{C183D7F6-B498-43B3-948B-1728B52AA6E4}">
                <adec:decorative xmlns:adec="http://schemas.microsoft.com/office/drawing/2017/decorative" val="1"/>
              </a:ext>
            </a:extLst>
          </p:cNvPr>
          <p:cNvSpPr txBox="1"/>
          <p:nvPr/>
        </p:nvSpPr>
        <p:spPr>
          <a:xfrm>
            <a:off x="3444990" y="4871959"/>
            <a:ext cx="2980303" cy="307777"/>
          </a:xfrm>
          <a:prstGeom prst="rect">
            <a:avLst/>
          </a:prstGeom>
          <a:noFill/>
        </p:spPr>
        <p:txBody>
          <a:bodyPr wrap="none" rtlCol="0">
            <a:spAutoFit/>
          </a:bodyPr>
          <a:lstStyle/>
          <a:p>
            <a:r>
              <a:rPr lang="en-GB" dirty="0">
                <a:hlinkClick r:id="rId3"/>
              </a:rPr>
              <a:t>https://www.acm.org/code-of-ethics</a:t>
            </a:r>
            <a:endParaRPr lang="en-US" dirty="0"/>
          </a:p>
        </p:txBody>
      </p:sp>
      <p:pic>
        <p:nvPicPr>
          <p:cNvPr id="13" name="Picture 12">
            <a:extLst>
              <a:ext uri="{FF2B5EF4-FFF2-40B4-BE49-F238E27FC236}">
                <a16:creationId xmlns:a16="http://schemas.microsoft.com/office/drawing/2014/main" id="{C35A6AFA-FADC-4A43-AFA5-CF38C47E5C9A}"/>
              </a:ext>
              <a:ext uri="{C183D7F6-B498-43B3-948B-1728B52AA6E4}">
                <adec:decorative xmlns:adec="http://schemas.microsoft.com/office/drawing/2017/decorative" val="1"/>
              </a:ext>
            </a:extLst>
          </p:cNvPr>
          <p:cNvPicPr>
            <a:picLocks noChangeAspect="1"/>
          </p:cNvPicPr>
          <p:nvPr/>
        </p:nvPicPr>
        <p:blipFill rotWithShape="1">
          <a:blip r:embed="rId4"/>
          <a:srcRect t="-28055" b="28055"/>
          <a:stretch/>
        </p:blipFill>
        <p:spPr>
          <a:xfrm>
            <a:off x="165700" y="1311087"/>
            <a:ext cx="2254771" cy="3832413"/>
          </a:xfrm>
          <a:prstGeom prst="rect">
            <a:avLst/>
          </a:prstGeom>
        </p:spPr>
      </p:pic>
      <p:pic>
        <p:nvPicPr>
          <p:cNvPr id="14" name="Picture 13">
            <a:extLst>
              <a:ext uri="{FF2B5EF4-FFF2-40B4-BE49-F238E27FC236}">
                <a16:creationId xmlns:a16="http://schemas.microsoft.com/office/drawing/2014/main" id="{308A4CC7-CA20-1B48-9BB6-1CC9835E7691}"/>
              </a:ext>
              <a:ext uri="{C183D7F6-B498-43B3-948B-1728B52AA6E4}">
                <adec:decorative xmlns:adec="http://schemas.microsoft.com/office/drawing/2017/decorative" val="1"/>
              </a:ext>
            </a:extLst>
          </p:cNvPr>
          <p:cNvPicPr>
            <a:picLocks noChangeAspect="1"/>
          </p:cNvPicPr>
          <p:nvPr/>
        </p:nvPicPr>
        <p:blipFill rotWithShape="1">
          <a:blip r:embed="rId5"/>
          <a:srcRect b="67967"/>
          <a:stretch/>
        </p:blipFill>
        <p:spPr>
          <a:xfrm>
            <a:off x="2341001" y="3473548"/>
            <a:ext cx="2328794" cy="1388690"/>
          </a:xfrm>
          <a:prstGeom prst="rect">
            <a:avLst/>
          </a:prstGeom>
        </p:spPr>
      </p:pic>
      <p:pic>
        <p:nvPicPr>
          <p:cNvPr id="15" name="Picture 14">
            <a:extLst>
              <a:ext uri="{FF2B5EF4-FFF2-40B4-BE49-F238E27FC236}">
                <a16:creationId xmlns:a16="http://schemas.microsoft.com/office/drawing/2014/main" id="{24D6D84D-9788-2547-B4D9-B95FD6ACE4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4566" y="2825607"/>
            <a:ext cx="2248994" cy="2009010"/>
          </a:xfrm>
          <a:prstGeom prst="rect">
            <a:avLst/>
          </a:prstGeom>
        </p:spPr>
      </p:pic>
      <p:pic>
        <p:nvPicPr>
          <p:cNvPr id="17" name="Picture 16">
            <a:extLst>
              <a:ext uri="{FF2B5EF4-FFF2-40B4-BE49-F238E27FC236}">
                <a16:creationId xmlns:a16="http://schemas.microsoft.com/office/drawing/2014/main" id="{E96EFCE2-DD16-5944-AEE5-D3246CF42B54}"/>
              </a:ext>
              <a:ext uri="{C183D7F6-B498-43B3-948B-1728B52AA6E4}">
                <adec:decorative xmlns:adec="http://schemas.microsoft.com/office/drawing/2017/decorative" val="1"/>
              </a:ext>
            </a:extLst>
          </p:cNvPr>
          <p:cNvPicPr>
            <a:picLocks noChangeAspect="1"/>
          </p:cNvPicPr>
          <p:nvPr/>
        </p:nvPicPr>
        <p:blipFill rotWithShape="1">
          <a:blip r:embed="rId4"/>
          <a:srcRect t="71294"/>
          <a:stretch/>
        </p:blipFill>
        <p:spPr>
          <a:xfrm>
            <a:off x="2420471" y="2368617"/>
            <a:ext cx="2254771" cy="1100129"/>
          </a:xfrm>
          <a:prstGeom prst="rect">
            <a:avLst/>
          </a:prstGeom>
        </p:spPr>
      </p:pic>
      <p:pic>
        <p:nvPicPr>
          <p:cNvPr id="19" name="Picture 18">
            <a:extLst>
              <a:ext uri="{FF2B5EF4-FFF2-40B4-BE49-F238E27FC236}">
                <a16:creationId xmlns:a16="http://schemas.microsoft.com/office/drawing/2014/main" id="{44A0B3BB-5819-C349-AF52-33E5CFC6EFD4}"/>
              </a:ext>
              <a:ext uri="{C183D7F6-B498-43B3-948B-1728B52AA6E4}">
                <adec:decorative xmlns:adec="http://schemas.microsoft.com/office/drawing/2017/decorative" val="1"/>
              </a:ext>
            </a:extLst>
          </p:cNvPr>
          <p:cNvPicPr>
            <a:picLocks noChangeAspect="1"/>
          </p:cNvPicPr>
          <p:nvPr/>
        </p:nvPicPr>
        <p:blipFill rotWithShape="1">
          <a:blip r:embed="rId5"/>
          <a:srcRect t="31162" b="10814"/>
          <a:stretch/>
        </p:blipFill>
        <p:spPr>
          <a:xfrm>
            <a:off x="4669795" y="2369790"/>
            <a:ext cx="2328794" cy="2515426"/>
          </a:xfrm>
          <a:prstGeom prst="rect">
            <a:avLst/>
          </a:prstGeom>
        </p:spPr>
      </p:pic>
      <p:pic>
        <p:nvPicPr>
          <p:cNvPr id="23" name="Picture 22">
            <a:extLst>
              <a:ext uri="{FF2B5EF4-FFF2-40B4-BE49-F238E27FC236}">
                <a16:creationId xmlns:a16="http://schemas.microsoft.com/office/drawing/2014/main" id="{8E83C300-2AAE-4D46-B044-A0D5ACA9A1B9}"/>
              </a:ext>
              <a:ext uri="{C183D7F6-B498-43B3-948B-1728B52AA6E4}">
                <adec:decorative xmlns:adec="http://schemas.microsoft.com/office/drawing/2017/decorative" val="1"/>
              </a:ext>
            </a:extLst>
          </p:cNvPr>
          <p:cNvPicPr>
            <a:picLocks noChangeAspect="1"/>
          </p:cNvPicPr>
          <p:nvPr/>
        </p:nvPicPr>
        <p:blipFill rotWithShape="1">
          <a:blip r:embed="rId5"/>
          <a:srcRect t="89329"/>
          <a:stretch/>
        </p:blipFill>
        <p:spPr>
          <a:xfrm>
            <a:off x="6919119" y="2372289"/>
            <a:ext cx="2328794" cy="462608"/>
          </a:xfrm>
          <a:prstGeom prst="rect">
            <a:avLst/>
          </a:prstGeom>
        </p:spPr>
      </p:pic>
      <p:pic>
        <p:nvPicPr>
          <p:cNvPr id="28" name="Picture 27" descr="Picture of the ACM code of ethics and professional conduct. Available at www.acm.org/code-of-ethics ">
            <a:extLst>
              <a:ext uri="{FF2B5EF4-FFF2-40B4-BE49-F238E27FC236}">
                <a16:creationId xmlns:a16="http://schemas.microsoft.com/office/drawing/2014/main" id="{6CB4B79C-8493-9443-8B02-FF9F04138057}"/>
              </a:ext>
            </a:extLst>
          </p:cNvPr>
          <p:cNvPicPr>
            <a:picLocks noChangeAspect="1"/>
          </p:cNvPicPr>
          <p:nvPr/>
        </p:nvPicPr>
        <p:blipFill>
          <a:blip r:embed="rId7"/>
          <a:stretch>
            <a:fillRect/>
          </a:stretch>
        </p:blipFill>
        <p:spPr>
          <a:xfrm>
            <a:off x="2611012" y="1956000"/>
            <a:ext cx="4350600" cy="415040"/>
          </a:xfrm>
          <a:prstGeom prst="rect">
            <a:avLst/>
          </a:prstGeom>
        </p:spPr>
      </p:pic>
      <p:cxnSp>
        <p:nvCxnSpPr>
          <p:cNvPr id="18" name="Straight Connector 17">
            <a:extLst>
              <a:ext uri="{FF2B5EF4-FFF2-40B4-BE49-F238E27FC236}">
                <a16:creationId xmlns:a16="http://schemas.microsoft.com/office/drawing/2014/main" id="{F00E8E43-B1C9-7246-75F6-C0F1E605FDFE}"/>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0FBBFBD-7681-204F-8ED3-2BBFF83167F8}"/>
              </a:ext>
            </a:extLst>
          </p:cNvPr>
          <p:cNvSpPr>
            <a:spLocks noGrp="1"/>
          </p:cNvSpPr>
          <p:nvPr>
            <p:ph type="body" idx="1"/>
          </p:nvPr>
        </p:nvSpPr>
        <p:spPr>
          <a:xfrm>
            <a:off x="311700" y="1152475"/>
            <a:ext cx="8666600" cy="3416400"/>
          </a:xfrm>
        </p:spPr>
        <p:txBody>
          <a:bodyPr/>
          <a:lstStyle/>
          <a:p>
            <a:r>
              <a:rPr lang="en-US" dirty="0">
                <a:solidFill>
                  <a:schemeClr val="tx1"/>
                </a:solidFill>
                <a:latin typeface="Avenir Book" panose="02000503020000020003" pitchFamily="2" charset="0"/>
              </a:rPr>
              <a:t>Ethics are often outlined in disciplinary codes of conduct</a:t>
            </a:r>
          </a:p>
          <a:p>
            <a:r>
              <a:rPr lang="en-US" dirty="0">
                <a:solidFill>
                  <a:schemeClr val="tx1"/>
                </a:solidFill>
                <a:latin typeface="Avenir Book" panose="02000503020000020003" pitchFamily="2" charset="0"/>
              </a:rPr>
              <a:t>Can be helpful ways of summarizing areas of activity to think about in relation to RCR</a:t>
            </a:r>
          </a:p>
          <a:p>
            <a:endParaRPr lang="en-US" dirty="0">
              <a:solidFill>
                <a:schemeClr val="tx1"/>
              </a:solidFill>
              <a:latin typeface="+mn-lt"/>
            </a:endParaRPr>
          </a:p>
          <a:p>
            <a:pPr marL="114300" indent="0">
              <a:buNone/>
            </a:pPr>
            <a:endParaRPr lang="en-US" dirty="0">
              <a:solidFill>
                <a:schemeClr val="tx1"/>
              </a:solidFill>
              <a:latin typeface="+mn-lt"/>
            </a:endParaRPr>
          </a:p>
        </p:txBody>
      </p:sp>
    </p:spTree>
    <p:extLst>
      <p:ext uri="{BB962C8B-B14F-4D97-AF65-F5344CB8AC3E}">
        <p14:creationId xmlns:p14="http://schemas.microsoft.com/office/powerpoint/2010/main" val="5567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233-7EC0-014D-8457-3D6D83C206F9}"/>
              </a:ext>
            </a:extLst>
          </p:cNvPr>
          <p:cNvSpPr>
            <a:spLocks noGrp="1"/>
          </p:cNvSpPr>
          <p:nvPr>
            <p:ph type="title"/>
          </p:nvPr>
        </p:nvSpPr>
        <p:spPr>
          <a:xfrm>
            <a:off x="428625" y="423854"/>
            <a:ext cx="8275087" cy="572700"/>
          </a:xfrm>
        </p:spPr>
        <p:txBody>
          <a:bodyPr>
            <a:noAutofit/>
          </a:bodyPr>
          <a:lstStyle/>
          <a:p>
            <a:r>
              <a:rPr lang="en-GB" sz="3200" b="1" dirty="0">
                <a:latin typeface="Avenir Book" panose="02000503020000020003" pitchFamily="2" charset="0"/>
              </a:rPr>
              <a:t>RCR as a Collaborative Endeavour</a:t>
            </a:r>
          </a:p>
        </p:txBody>
      </p:sp>
      <p:cxnSp>
        <p:nvCxnSpPr>
          <p:cNvPr id="10" name="Straight Connector 9">
            <a:extLst>
              <a:ext uri="{FF2B5EF4-FFF2-40B4-BE49-F238E27FC236}">
                <a16:creationId xmlns:a16="http://schemas.microsoft.com/office/drawing/2014/main" id="{DBE0A661-53E7-3872-29C1-D3585B390DF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Google Shape;78;p16">
            <a:extLst>
              <a:ext uri="{FF2B5EF4-FFF2-40B4-BE49-F238E27FC236}">
                <a16:creationId xmlns:a16="http://schemas.microsoft.com/office/drawing/2014/main" id="{91BE0C84-3037-E990-5AEC-C698C21FB519}"/>
              </a:ext>
            </a:extLst>
          </p:cNvPr>
          <p:cNvSpPr txBox="1">
            <a:spLocks noGrp="1"/>
          </p:cNvSpPr>
          <p:nvPr>
            <p:ph type="body" idx="1"/>
          </p:nvPr>
        </p:nvSpPr>
        <p:spPr>
          <a:xfrm>
            <a:off x="533400" y="1152474"/>
            <a:ext cx="8298900" cy="3567163"/>
          </a:xfrm>
          <a:prstGeom prst="rect">
            <a:avLst/>
          </a:prstGeom>
        </p:spPr>
        <p:txBody>
          <a:bodyPr spcFirstLastPara="1" wrap="square" lIns="91425" tIns="91425" rIns="91425" bIns="91425" anchor="t" anchorCtr="0">
            <a:noAutofit/>
          </a:bodyPr>
          <a:lstStyle/>
          <a:p>
            <a:pPr marL="285750" indent="-285750">
              <a:lnSpc>
                <a:spcPct val="150000"/>
              </a:lnSpc>
            </a:pPr>
            <a:r>
              <a:rPr lang="nl-NL" dirty="0" err="1">
                <a:solidFill>
                  <a:schemeClr val="tx1"/>
                </a:solidFill>
                <a:latin typeface="Avenir Book" panose="02000503020000020003" pitchFamily="2" charset="0"/>
              </a:rPr>
              <a:t>Moving</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beyond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the</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idea</a:t>
            </a:r>
            <a:r>
              <a:rPr lang="nl-NL" dirty="0">
                <a:solidFill>
                  <a:schemeClr val="tx1"/>
                </a:solidFill>
                <a:latin typeface="Avenir Book" panose="02000503020000020003" pitchFamily="2" charset="0"/>
              </a:rPr>
              <a:t> of “</a:t>
            </a:r>
            <a:r>
              <a:rPr lang="nl-NL" dirty="0" err="1">
                <a:solidFill>
                  <a:schemeClr val="tx1"/>
                </a:solidFill>
                <a:latin typeface="Avenir Book" panose="02000503020000020003" pitchFamily="2" charset="0"/>
              </a:rPr>
              <a:t>evil</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scientist</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and</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ivory</a:t>
            </a:r>
            <a:r>
              <a:rPr lang="nl-NL" dirty="0">
                <a:solidFill>
                  <a:schemeClr val="tx1"/>
                </a:solidFill>
                <a:latin typeface="Avenir Book" panose="02000503020000020003" pitchFamily="2" charset="0"/>
              </a:rPr>
              <a:t> </a:t>
            </a:r>
            <a:r>
              <a:rPr lang="nl-NL" dirty="0" err="1">
                <a:solidFill>
                  <a:schemeClr val="tx1"/>
                </a:solidFill>
                <a:latin typeface="Avenir Book" panose="02000503020000020003" pitchFamily="2" charset="0"/>
              </a:rPr>
              <a:t>tower</a:t>
            </a:r>
            <a:r>
              <a:rPr lang="nl-NL" dirty="0">
                <a:solidFill>
                  <a:schemeClr val="tx1"/>
                </a:solidFill>
                <a:latin typeface="Avenir Book" panose="02000503020000020003" pitchFamily="2" charset="0"/>
              </a:rPr>
              <a:t>”</a:t>
            </a:r>
          </a:p>
          <a:p>
            <a:pPr marL="285750" indent="-285750">
              <a:lnSpc>
                <a:spcPct val="150000"/>
              </a:lnSpc>
            </a:pPr>
            <a:r>
              <a:rPr lang="nl-NL" dirty="0">
                <a:solidFill>
                  <a:schemeClr val="tx1"/>
                </a:solidFill>
                <a:latin typeface="Avenir Book" panose="02000503020000020003" pitchFamily="2" charset="0"/>
              </a:rPr>
              <a:t>Focus on research </a:t>
            </a:r>
            <a:r>
              <a:rPr lang="nl-NL" dirty="0" err="1">
                <a:solidFill>
                  <a:schemeClr val="tx1"/>
                </a:solidFill>
                <a:latin typeface="Avenir Book" panose="02000503020000020003" pitchFamily="2" charset="0"/>
              </a:rPr>
              <a:t>ecosystems</a:t>
            </a:r>
            <a:r>
              <a:rPr lang="nl-NL" dirty="0">
                <a:solidFill>
                  <a:schemeClr val="tx1"/>
                </a:solidFill>
                <a:latin typeface="Avenir Book" panose="02000503020000020003" pitchFamily="2" charset="0"/>
              </a:rPr>
              <a:t> </a:t>
            </a:r>
          </a:p>
          <a:p>
            <a:pPr marL="742950" lvl="1" indent="-285750">
              <a:lnSpc>
                <a:spcPct val="150000"/>
              </a:lnSpc>
            </a:pPr>
            <a:r>
              <a:rPr lang="nl-NL" dirty="0" err="1">
                <a:solidFill>
                  <a:schemeClr val="tx1"/>
                </a:solidFill>
                <a:latin typeface="Avenir Book" panose="02000503020000020003" pitchFamily="2" charset="0"/>
              </a:rPr>
              <a:t>Researchers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Research support </a:t>
            </a:r>
            <a:r>
              <a:rPr lang="nl-NL" dirty="0" err="1">
                <a:solidFill>
                  <a:schemeClr val="tx1"/>
                </a:solidFill>
                <a:latin typeface="Avenir Book" panose="02000503020000020003" pitchFamily="2" charset="0"/>
              </a:rPr>
              <a:t>staff</a:t>
            </a:r>
            <a:endParaRPr lang="nl-NL" dirty="0">
              <a:solidFill>
                <a:schemeClr val="tx1"/>
              </a:solidFill>
              <a:latin typeface="Avenir Book" panose="02000503020000020003" pitchFamily="2" charset="0"/>
            </a:endParaRPr>
          </a:p>
          <a:p>
            <a:pPr marL="742950" lvl="1" indent="-285750">
              <a:lnSpc>
                <a:spcPct val="150000"/>
              </a:lnSpc>
            </a:pPr>
            <a:r>
              <a:rPr lang="nl-NL" dirty="0" err="1">
                <a:solidFill>
                  <a:schemeClr val="tx1"/>
                </a:solidFill>
                <a:latin typeface="Avenir Book" panose="02000503020000020003" pitchFamily="2" charset="0"/>
              </a:rPr>
              <a:t>Institutions</a:t>
            </a:r>
            <a:endParaRPr lang="nl-NL" dirty="0">
              <a:solidFill>
                <a:schemeClr val="tx1"/>
              </a:solidFill>
              <a:latin typeface="Avenir Book" panose="02000503020000020003" pitchFamily="2" charset="0"/>
            </a:endParaRPr>
          </a:p>
          <a:p>
            <a:pPr marL="742950" lvl="1" indent="-285750">
              <a:lnSpc>
                <a:spcPct val="150000"/>
              </a:lnSpc>
            </a:pPr>
            <a:r>
              <a:rPr lang="nl-NL" dirty="0">
                <a:solidFill>
                  <a:schemeClr val="tx1"/>
                </a:solidFill>
                <a:latin typeface="Avenir Book" panose="02000503020000020003" pitchFamily="2" charset="0"/>
              </a:rPr>
              <a:t>National/</a:t>
            </a:r>
            <a:r>
              <a:rPr lang="nl-NL" dirty="0" err="1">
                <a:solidFill>
                  <a:schemeClr val="tx1"/>
                </a:solidFill>
                <a:latin typeface="Avenir Book" panose="02000503020000020003" pitchFamily="2" charset="0"/>
              </a:rPr>
              <a:t>international</a:t>
            </a:r>
            <a:r>
              <a:rPr lang="nl-NL" dirty="0">
                <a:solidFill>
                  <a:schemeClr val="tx1"/>
                </a:solidFill>
                <a:latin typeface="Avenir Book" panose="02000503020000020003" pitchFamily="2" charset="0"/>
              </a:rPr>
              <a:t> context</a:t>
            </a:r>
          </a:p>
          <a:p>
            <a:pPr marL="742950" lvl="1" indent="-285750">
              <a:lnSpc>
                <a:spcPct val="150000"/>
              </a:lnSpc>
            </a:pPr>
            <a:r>
              <a:rPr lang="nl-NL" dirty="0">
                <a:solidFill>
                  <a:schemeClr val="tx1"/>
                </a:solidFill>
                <a:latin typeface="Avenir Book" panose="02000503020000020003" pitchFamily="2" charset="0"/>
              </a:rPr>
              <a:t>Society </a:t>
            </a:r>
            <a:endParaRPr dirty="0">
              <a:solidFill>
                <a:schemeClr val="tx1"/>
              </a:solidFill>
              <a:latin typeface="Avenir Book" panose="02000503020000020003" pitchFamily="2" charset="0"/>
            </a:endParaRPr>
          </a:p>
        </p:txBody>
      </p:sp>
    </p:spTree>
    <p:extLst>
      <p:ext uri="{BB962C8B-B14F-4D97-AF65-F5344CB8AC3E}">
        <p14:creationId xmlns:p14="http://schemas.microsoft.com/office/powerpoint/2010/main" val="59571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200" b="1" dirty="0">
                <a:latin typeface="Avenir Book" panose="02000503020000020003" pitchFamily="2" charset="0"/>
              </a:rPr>
              <a:t>Institutional Responsibilities</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p:txBody>
          <a:bodyPr/>
          <a:lstStyle/>
          <a:p>
            <a:pPr>
              <a:lnSpc>
                <a:spcPct val="150000"/>
              </a:lnSpc>
            </a:pPr>
            <a:r>
              <a:rPr lang="en-US" dirty="0">
                <a:solidFill>
                  <a:schemeClr val="tx1"/>
                </a:solidFill>
                <a:latin typeface="Avenir Book" panose="02000503020000020003" pitchFamily="2" charset="0"/>
              </a:rPr>
              <a:t>Education</a:t>
            </a:r>
          </a:p>
          <a:p>
            <a:pPr>
              <a:lnSpc>
                <a:spcPct val="150000"/>
              </a:lnSpc>
            </a:pPr>
            <a:r>
              <a:rPr lang="en-US" dirty="0">
                <a:solidFill>
                  <a:schemeClr val="tx1"/>
                </a:solidFill>
                <a:latin typeface="Avenir Book" panose="02000503020000020003" pitchFamily="2" charset="0"/>
              </a:rPr>
              <a:t>Infrastructures that support responsible research</a:t>
            </a:r>
          </a:p>
          <a:p>
            <a:pPr>
              <a:lnSpc>
                <a:spcPct val="150000"/>
              </a:lnSpc>
            </a:pPr>
            <a:r>
              <a:rPr lang="en-US" dirty="0">
                <a:solidFill>
                  <a:schemeClr val="tx1"/>
                </a:solidFill>
                <a:latin typeface="Avenir Book" panose="02000503020000020003" pitchFamily="2" charset="0"/>
              </a:rPr>
              <a:t>Capacity for dealing with concerns/whistleblowing/misconduct</a:t>
            </a:r>
          </a:p>
          <a:p>
            <a:pPr>
              <a:lnSpc>
                <a:spcPct val="150000"/>
              </a:lnSpc>
            </a:pPr>
            <a:r>
              <a:rPr lang="en-US" dirty="0">
                <a:solidFill>
                  <a:schemeClr val="tx1"/>
                </a:solidFill>
                <a:latin typeface="Avenir Book" panose="02000503020000020003" pitchFamily="2" charset="0"/>
              </a:rPr>
              <a:t>Engagement and compliance with inter/national regulation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i="1" dirty="0">
                <a:solidFill>
                  <a:srgbClr val="FF0000"/>
                </a:solidFill>
                <a:latin typeface="Avenir Book" panose="02000503020000020003" pitchFamily="2" charset="0"/>
              </a:rPr>
              <a:t>The roll-out of RCR can be patchy. We will discuss this more in the next ethics lecture.</a:t>
            </a: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6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300" b="1" dirty="0">
                <a:latin typeface="Avenir Book" panose="02000503020000020003" pitchFamily="2" charset="0"/>
              </a:rPr>
              <a:t>Responsible Research as a Collaboration</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a:xfrm>
            <a:off x="311700" y="1152474"/>
            <a:ext cx="8520600" cy="3645121"/>
          </a:xfrm>
        </p:spPr>
        <p:txBody>
          <a:bodyPr>
            <a:normAutofit/>
          </a:bodyPr>
          <a:lstStyle/>
          <a:p>
            <a:pPr marL="114297" indent="0">
              <a:lnSpc>
                <a:spcPct val="150000"/>
              </a:lnSpc>
              <a:buNone/>
            </a:pPr>
            <a:r>
              <a:rPr lang="en-US" dirty="0">
                <a:solidFill>
                  <a:schemeClr val="tx1"/>
                </a:solidFill>
                <a:latin typeface="Avenir Book" panose="02000503020000020003" pitchFamily="2" charset="0"/>
              </a:rPr>
              <a:t>RCR is not left up to the individual</a:t>
            </a:r>
          </a:p>
          <a:p>
            <a:pPr>
              <a:lnSpc>
                <a:spcPct val="150000"/>
              </a:lnSpc>
            </a:pPr>
            <a:r>
              <a:rPr lang="en-US" dirty="0">
                <a:solidFill>
                  <a:schemeClr val="tx1"/>
                </a:solidFill>
                <a:latin typeface="Avenir Book" panose="02000503020000020003" pitchFamily="2" charset="0"/>
              </a:rPr>
              <a:t>Expectations of conduct</a:t>
            </a:r>
          </a:p>
          <a:p>
            <a:pPr>
              <a:lnSpc>
                <a:spcPct val="150000"/>
              </a:lnSpc>
            </a:pPr>
            <a:r>
              <a:rPr lang="en-US" dirty="0">
                <a:solidFill>
                  <a:schemeClr val="tx1"/>
                </a:solidFill>
                <a:latin typeface="Avenir Book" panose="02000503020000020003" pitchFamily="2" charset="0"/>
              </a:rPr>
              <a:t>Research integrity training</a:t>
            </a:r>
          </a:p>
          <a:p>
            <a:pPr>
              <a:lnSpc>
                <a:spcPct val="150000"/>
              </a:lnSpc>
            </a:pPr>
            <a:r>
              <a:rPr lang="en-US" dirty="0">
                <a:solidFill>
                  <a:schemeClr val="tx1"/>
                </a:solidFill>
                <a:latin typeface="Avenir Book" panose="02000503020000020003" pitchFamily="2" charset="0"/>
              </a:rPr>
              <a:t>Ethical review of research proposals</a:t>
            </a:r>
          </a:p>
          <a:p>
            <a:pPr>
              <a:lnSpc>
                <a:spcPct val="150000"/>
              </a:lnSpc>
            </a:pPr>
            <a:r>
              <a:rPr lang="en-US" dirty="0">
                <a:solidFill>
                  <a:schemeClr val="tx1"/>
                </a:solidFill>
                <a:latin typeface="Avenir Book" panose="02000503020000020003" pitchFamily="2" charset="0"/>
              </a:rPr>
              <a:t>Legal oversight to ensure compliance with national and international laws</a:t>
            </a:r>
          </a:p>
          <a:p>
            <a:pPr>
              <a:lnSpc>
                <a:spcPct val="150000"/>
              </a:lnSpc>
            </a:pPr>
            <a:r>
              <a:rPr lang="en-US" dirty="0">
                <a:solidFill>
                  <a:schemeClr val="tx1"/>
                </a:solidFill>
                <a:latin typeface="Avenir Book" panose="02000503020000020003" pitchFamily="2" charset="0"/>
              </a:rPr>
              <a:t>Data management and curation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dirty="0">
                <a:solidFill>
                  <a:schemeClr val="tx1"/>
                </a:solidFill>
                <a:latin typeface="Avenir Book" panose="02000503020000020003" pitchFamily="2" charset="0"/>
              </a:rPr>
              <a:t>Ideally all aligned to support common ethical norms and values</a:t>
            </a:r>
            <a:endParaRPr lang="en-US" dirty="0">
              <a:solidFill>
                <a:srgbClr val="FF0000"/>
              </a:solidFill>
              <a:latin typeface="Avenir Book" panose="02000503020000020003" pitchFamily="2" charset="0"/>
            </a:endParaRP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8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96398"/>
            <a:ext cx="8072824" cy="707664"/>
          </a:xfrm>
        </p:spPr>
        <p:txBody>
          <a:bodyPr>
            <a:normAutofit fontScale="90000"/>
          </a:bodyPr>
          <a:lstStyle/>
          <a:p>
            <a:r>
              <a:rPr lang="en-GB" b="1" dirty="0">
                <a:latin typeface="Avenir Book" panose="02000503020000020003" pitchFamily="2" charset="0"/>
              </a:rPr>
              <a:t>RCR as an Extended Form of Research Ethics</a:t>
            </a:r>
          </a:p>
        </p:txBody>
      </p:sp>
      <p:pic>
        <p:nvPicPr>
          <p:cNvPr id="16" name="Picture 15" descr="Repeat of picture showing topics within RCR">
            <a:extLst>
              <a:ext uri="{FF2B5EF4-FFF2-40B4-BE49-F238E27FC236}">
                <a16:creationId xmlns:a16="http://schemas.microsoft.com/office/drawing/2014/main" id="{2977C24C-F31B-ED4C-BE3C-49BC183B5244}"/>
              </a:ext>
            </a:extLst>
          </p:cNvPr>
          <p:cNvPicPr>
            <a:picLocks noChangeAspect="1"/>
          </p:cNvPicPr>
          <p:nvPr/>
        </p:nvPicPr>
        <p:blipFill>
          <a:blip r:embed="rId3"/>
          <a:stretch>
            <a:fillRect/>
          </a:stretch>
        </p:blipFill>
        <p:spPr>
          <a:xfrm>
            <a:off x="6236536" y="1539745"/>
            <a:ext cx="2560257" cy="2532061"/>
          </a:xfrm>
          <a:prstGeom prst="rect">
            <a:avLst/>
          </a:prstGeom>
        </p:spPr>
      </p:pic>
      <p:sp>
        <p:nvSpPr>
          <p:cNvPr id="3" name="TextBox 2">
            <a:extLst>
              <a:ext uri="{FF2B5EF4-FFF2-40B4-BE49-F238E27FC236}">
                <a16:creationId xmlns:a16="http://schemas.microsoft.com/office/drawing/2014/main" id="{4D72EA92-EE9E-4FB3-F3A2-050D9E092DF6}"/>
              </a:ext>
            </a:extLst>
          </p:cNvPr>
          <p:cNvSpPr txBox="1"/>
          <p:nvPr/>
        </p:nvSpPr>
        <p:spPr>
          <a:xfrm>
            <a:off x="6236536" y="4133581"/>
            <a:ext cx="2734744" cy="738664"/>
          </a:xfrm>
          <a:prstGeom prst="rect">
            <a:avLst/>
          </a:prstGeom>
          <a:noFill/>
        </p:spPr>
        <p:txBody>
          <a:bodyPr wrap="square" rtlCol="0">
            <a:spAutoFit/>
          </a:bodyPr>
          <a:lstStyle/>
          <a:p>
            <a:pPr algn="ctr"/>
            <a:r>
              <a:rPr lang="en-GB" dirty="0">
                <a:latin typeface="Avenir Book" panose="02000503020000020003" pitchFamily="2" charset="0"/>
              </a:rPr>
              <a:t>Fostering ethical excellence instead of avoidance of misconduct</a:t>
            </a:r>
          </a:p>
        </p:txBody>
      </p:sp>
      <p:cxnSp>
        <p:nvCxnSpPr>
          <p:cNvPr id="17" name="Straight Connector 16">
            <a:extLst>
              <a:ext uri="{FF2B5EF4-FFF2-40B4-BE49-F238E27FC236}">
                <a16:creationId xmlns:a16="http://schemas.microsoft.com/office/drawing/2014/main" id="{091478C1-9AD1-A40C-7BE5-1DAA0F3782C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descr="Diagram of human centred research ethics components - right to withdraw, confidentiality, informed consent, autonomy, freedom from harm or disadvantage">
            <a:extLst>
              <a:ext uri="{FF2B5EF4-FFF2-40B4-BE49-F238E27FC236}">
                <a16:creationId xmlns:a16="http://schemas.microsoft.com/office/drawing/2014/main" id="{DCF84F52-458C-C211-B27A-7B42FA24A5B8}"/>
              </a:ext>
            </a:extLst>
          </p:cNvPr>
          <p:cNvGraphicFramePr/>
          <p:nvPr>
            <p:extLst>
              <p:ext uri="{D42A27DB-BD31-4B8C-83A1-F6EECF244321}">
                <p14:modId xmlns:p14="http://schemas.microsoft.com/office/powerpoint/2010/main" val="531924756"/>
              </p:ext>
            </p:extLst>
          </p:nvPr>
        </p:nvGraphicFramePr>
        <p:xfrm>
          <a:off x="668863" y="1255580"/>
          <a:ext cx="3646070" cy="1893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descr="Arrow">
            <a:extLst>
              <a:ext uri="{FF2B5EF4-FFF2-40B4-BE49-F238E27FC236}">
                <a16:creationId xmlns:a16="http://schemas.microsoft.com/office/drawing/2014/main" id="{5E27B49A-FA51-F380-FCAA-46034B9140B1}"/>
              </a:ext>
            </a:extLst>
          </p:cNvPr>
          <p:cNvCxnSpPr/>
          <p:nvPr/>
        </p:nvCxnSpPr>
        <p:spPr>
          <a:xfrm>
            <a:off x="4786312" y="2805775"/>
            <a:ext cx="130968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62AF4C-B1DD-E7EF-3D27-CEA79DC92CED}"/>
              </a:ext>
            </a:extLst>
          </p:cNvPr>
          <p:cNvSpPr txBox="1"/>
          <p:nvPr/>
        </p:nvSpPr>
        <p:spPr>
          <a:xfrm>
            <a:off x="1997767" y="1964903"/>
            <a:ext cx="1050230" cy="400110"/>
          </a:xfrm>
          <a:prstGeom prst="rect">
            <a:avLst/>
          </a:prstGeom>
          <a:noFill/>
        </p:spPr>
        <p:txBody>
          <a:bodyPr wrap="square" rtlCol="0">
            <a:spAutoFit/>
          </a:bodyPr>
          <a:lstStyle/>
          <a:p>
            <a:r>
              <a:rPr lang="en-GB" sz="1000" dirty="0"/>
              <a:t>Human centred research ethics</a:t>
            </a:r>
          </a:p>
        </p:txBody>
      </p:sp>
      <p:pic>
        <p:nvPicPr>
          <p:cNvPr id="19" name="Picture 18" descr="Screen shot of an ethics approval form">
            <a:extLst>
              <a:ext uri="{FF2B5EF4-FFF2-40B4-BE49-F238E27FC236}">
                <a16:creationId xmlns:a16="http://schemas.microsoft.com/office/drawing/2014/main" id="{A1BEEB96-7C08-B63E-6435-5162DDD31F23}"/>
              </a:ext>
            </a:extLst>
          </p:cNvPr>
          <p:cNvPicPr>
            <a:picLocks noChangeAspect="1"/>
          </p:cNvPicPr>
          <p:nvPr/>
        </p:nvPicPr>
        <p:blipFill>
          <a:blip r:embed="rId9"/>
          <a:stretch>
            <a:fillRect/>
          </a:stretch>
        </p:blipFill>
        <p:spPr>
          <a:xfrm>
            <a:off x="835984" y="3366530"/>
            <a:ext cx="3373796" cy="1560831"/>
          </a:xfrm>
          <a:prstGeom prst="rect">
            <a:avLst/>
          </a:prstGeom>
        </p:spPr>
      </p:pic>
    </p:spTree>
    <p:extLst>
      <p:ext uri="{BB962C8B-B14F-4D97-AF65-F5344CB8AC3E}">
        <p14:creationId xmlns:p14="http://schemas.microsoft.com/office/powerpoint/2010/main" val="103015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7C6D-49F7-CB42-9331-C1796FABF4BB}"/>
              </a:ext>
            </a:extLst>
          </p:cNvPr>
          <p:cNvSpPr>
            <a:spLocks noGrp="1"/>
          </p:cNvSpPr>
          <p:nvPr>
            <p:ph idx="1"/>
          </p:nvPr>
        </p:nvSpPr>
        <p:spPr>
          <a:xfrm>
            <a:off x="628651" y="1369219"/>
            <a:ext cx="5214316" cy="3635918"/>
          </a:xfrm>
        </p:spPr>
        <p:txBody>
          <a:bodyPr>
            <a:normAutofit fontScale="92500" lnSpcReduction="10000"/>
          </a:bodyPr>
          <a:lstStyle/>
          <a:p>
            <a:pPr>
              <a:lnSpc>
                <a:spcPct val="150000"/>
              </a:lnSpc>
            </a:pPr>
            <a:r>
              <a:rPr lang="en-GB" sz="2200" dirty="0">
                <a:latin typeface="Avenir Book" panose="02000503020000020003" pitchFamily="2" charset="0"/>
              </a:rPr>
              <a:t>Produce verifiable and re-usable data</a:t>
            </a:r>
          </a:p>
          <a:p>
            <a:pPr>
              <a:lnSpc>
                <a:spcPct val="150000"/>
              </a:lnSpc>
            </a:pPr>
            <a:r>
              <a:rPr lang="en-GB" sz="2200" dirty="0">
                <a:latin typeface="Avenir Book" panose="02000503020000020003" pitchFamily="2" charset="0"/>
              </a:rPr>
              <a:t>Protect scientists and societies from harm</a:t>
            </a:r>
          </a:p>
          <a:p>
            <a:pPr>
              <a:lnSpc>
                <a:spcPct val="150000"/>
              </a:lnSpc>
            </a:pPr>
            <a:r>
              <a:rPr lang="en-GB" sz="2200" dirty="0">
                <a:latin typeface="Avenir Book" panose="02000503020000020003" pitchFamily="2" charset="0"/>
              </a:rPr>
              <a:t>Enable collaboration</a:t>
            </a:r>
          </a:p>
          <a:p>
            <a:pPr>
              <a:lnSpc>
                <a:spcPct val="150000"/>
              </a:lnSpc>
            </a:pPr>
            <a:r>
              <a:rPr lang="en-GB" sz="2200" dirty="0">
                <a:latin typeface="Avenir Book" panose="02000503020000020003" pitchFamily="2" charset="0"/>
              </a:rPr>
              <a:t>Ensure investments (financial, trust, time etc) are recompensed</a:t>
            </a:r>
          </a:p>
          <a:p>
            <a:pPr>
              <a:lnSpc>
                <a:spcPct val="150000"/>
              </a:lnSpc>
            </a:pPr>
            <a:r>
              <a:rPr lang="en-GB" sz="2200" dirty="0">
                <a:latin typeface="Avenir Book" panose="02000503020000020003" pitchFamily="2" charset="0"/>
              </a:rPr>
              <a:t>Embeds science within cultural/social  priorities</a:t>
            </a:r>
          </a:p>
          <a:p>
            <a:endParaRPr lang="en-US" dirty="0"/>
          </a:p>
        </p:txBody>
      </p:sp>
      <p:sp>
        <p:nvSpPr>
          <p:cNvPr id="4" name="Title 1">
            <a:extLst>
              <a:ext uri="{FF2B5EF4-FFF2-40B4-BE49-F238E27FC236}">
                <a16:creationId xmlns:a16="http://schemas.microsoft.com/office/drawing/2014/main" id="{862A0B32-CB69-A442-B87E-31F2A32D83ED}"/>
              </a:ext>
            </a:extLst>
          </p:cNvPr>
          <p:cNvSpPr>
            <a:spLocks noGrp="1"/>
          </p:cNvSpPr>
          <p:nvPr>
            <p:ph type="title"/>
          </p:nvPr>
        </p:nvSpPr>
        <p:spPr>
          <a:xfrm>
            <a:off x="428625" y="406400"/>
            <a:ext cx="8403675" cy="611325"/>
          </a:xfrm>
        </p:spPr>
        <p:txBody>
          <a:bodyPr>
            <a:noAutofit/>
          </a:bodyPr>
          <a:lstStyle/>
          <a:p>
            <a:r>
              <a:rPr lang="en-GB" sz="3200" b="1" dirty="0">
                <a:latin typeface="Avenir Book" panose="02000503020000020003" pitchFamily="2" charset="0"/>
              </a:rPr>
              <a:t>Extending the Reach of Ethics in Research</a:t>
            </a:r>
          </a:p>
        </p:txBody>
      </p:sp>
      <p:cxnSp>
        <p:nvCxnSpPr>
          <p:cNvPr id="8" name="Straight Connector 7">
            <a:extLst>
              <a:ext uri="{FF2B5EF4-FFF2-40B4-BE49-F238E27FC236}">
                <a16:creationId xmlns:a16="http://schemas.microsoft.com/office/drawing/2014/main" id="{CACA84E6-59A6-8E1E-5213-F2DC0597154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illustration components of research and publication ethics. Components include simultaneous submission, no informed consent, duplicate submission, salami slicing, no permission for data/information usage, copyright infringement, image manipulation, data fabrication, plagiarism, data falsification, authorship issues, conflicts of interest and non-disclosure of safety procedures">
            <a:extLst>
              <a:ext uri="{FF2B5EF4-FFF2-40B4-BE49-F238E27FC236}">
                <a16:creationId xmlns:a16="http://schemas.microsoft.com/office/drawing/2014/main" id="{A6598E9D-557C-41E7-D7F4-467BAED12AE6}"/>
              </a:ext>
            </a:extLst>
          </p:cNvPr>
          <p:cNvPicPr>
            <a:picLocks noChangeAspect="1"/>
          </p:cNvPicPr>
          <p:nvPr/>
        </p:nvPicPr>
        <p:blipFill>
          <a:blip r:embed="rId3"/>
          <a:stretch>
            <a:fillRect/>
          </a:stretch>
        </p:blipFill>
        <p:spPr>
          <a:xfrm>
            <a:off x="5842966" y="1348049"/>
            <a:ext cx="3151807" cy="3144249"/>
          </a:xfrm>
          <a:prstGeom prst="rect">
            <a:avLst/>
          </a:prstGeom>
          <a:ln>
            <a:solidFill>
              <a:schemeClr val="tx1"/>
            </a:solidFill>
          </a:ln>
        </p:spPr>
      </p:pic>
      <p:sp>
        <p:nvSpPr>
          <p:cNvPr id="7" name="TextBox 6">
            <a:extLst>
              <a:ext uri="{FF2B5EF4-FFF2-40B4-BE49-F238E27FC236}">
                <a16:creationId xmlns:a16="http://schemas.microsoft.com/office/drawing/2014/main" id="{A7F19FEA-6E1C-6AC0-E413-8665DAC95AF5}"/>
              </a:ext>
            </a:extLst>
          </p:cNvPr>
          <p:cNvSpPr txBox="1"/>
          <p:nvPr/>
        </p:nvSpPr>
        <p:spPr>
          <a:xfrm>
            <a:off x="5368607" y="4699511"/>
            <a:ext cx="3775393" cy="246221"/>
          </a:xfrm>
          <a:prstGeom prst="rect">
            <a:avLst/>
          </a:prstGeom>
          <a:noFill/>
        </p:spPr>
        <p:txBody>
          <a:bodyPr wrap="none" rtlCol="0">
            <a:spAutoFit/>
          </a:bodyPr>
          <a:lstStyle/>
          <a:p>
            <a:r>
              <a:rPr lang="en-GB" sz="1000" dirty="0"/>
              <a:t>https://</a:t>
            </a:r>
            <a:r>
              <a:rPr lang="en-GB" sz="1000" dirty="0" err="1"/>
              <a:t>www.enago.com</a:t>
            </a:r>
            <a:r>
              <a:rPr lang="en-GB" sz="1000" dirty="0"/>
              <a:t>/academy/principles-of-ethical-research/</a:t>
            </a:r>
          </a:p>
        </p:txBody>
      </p:sp>
    </p:spTree>
    <p:extLst>
      <p:ext uri="{BB962C8B-B14F-4D97-AF65-F5344CB8AC3E}">
        <p14:creationId xmlns:p14="http://schemas.microsoft.com/office/powerpoint/2010/main" val="336908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F16E-B483-4FF2-27BE-5EEE1F8A97C7}"/>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Moving Beyond the Individual </a:t>
            </a:r>
          </a:p>
        </p:txBody>
      </p:sp>
      <p:sp>
        <p:nvSpPr>
          <p:cNvPr id="3" name="Content Placeholder 2">
            <a:extLst>
              <a:ext uri="{FF2B5EF4-FFF2-40B4-BE49-F238E27FC236}">
                <a16:creationId xmlns:a16="http://schemas.microsoft.com/office/drawing/2014/main" id="{5E9F061F-C091-A8FD-657F-5F19494E109B}"/>
              </a:ext>
            </a:extLst>
          </p:cNvPr>
          <p:cNvSpPr>
            <a:spLocks noGrp="1"/>
          </p:cNvSpPr>
          <p:nvPr>
            <p:ph idx="1"/>
          </p:nvPr>
        </p:nvSpPr>
        <p:spPr/>
        <p:txBody>
          <a:bodyPr>
            <a:normAutofit/>
          </a:bodyPr>
          <a:lstStyle/>
          <a:p>
            <a:pPr>
              <a:lnSpc>
                <a:spcPct val="150000"/>
              </a:lnSpc>
            </a:pPr>
            <a:r>
              <a:rPr lang="en-GB" sz="2000" dirty="0">
                <a:latin typeface="Avenir Book" panose="02000503020000020003" pitchFamily="2" charset="0"/>
              </a:rPr>
              <a:t>RCR focused on research integrity and research systems that support research integrity</a:t>
            </a:r>
          </a:p>
          <a:p>
            <a:pPr>
              <a:lnSpc>
                <a:spcPct val="150000"/>
              </a:lnSpc>
            </a:pPr>
            <a:r>
              <a:rPr lang="en-GB" sz="2000" dirty="0">
                <a:latin typeface="Avenir Book" panose="02000503020000020003" pitchFamily="2" charset="0"/>
              </a:rPr>
              <a:t>Responsibility of individuals and individual institutions to produce </a:t>
            </a:r>
            <a:r>
              <a:rPr lang="en-GB" sz="2000" i="1" dirty="0">
                <a:latin typeface="Avenir Book" panose="02000503020000020003" pitchFamily="2" charset="0"/>
              </a:rPr>
              <a:t>beneficial </a:t>
            </a:r>
            <a:r>
              <a:rPr lang="en-GB" sz="2000" dirty="0">
                <a:latin typeface="Avenir Book" panose="02000503020000020003" pitchFamily="2" charset="0"/>
              </a:rPr>
              <a:t>research in service of society</a:t>
            </a:r>
          </a:p>
          <a:p>
            <a:pPr>
              <a:lnSpc>
                <a:spcPct val="150000"/>
              </a:lnSpc>
            </a:pPr>
            <a:endParaRPr lang="en-GB" sz="2000" dirty="0">
              <a:latin typeface="Avenir Book" panose="02000503020000020003" pitchFamily="2" charset="0"/>
            </a:endParaRPr>
          </a:p>
          <a:p>
            <a:pPr>
              <a:lnSpc>
                <a:spcPct val="150000"/>
              </a:lnSpc>
            </a:pPr>
            <a:r>
              <a:rPr lang="en-GB" sz="2000" dirty="0">
                <a:latin typeface="Avenir Book" panose="02000503020000020003" pitchFamily="2" charset="0"/>
              </a:rPr>
              <a:t>How does this work as research and data becomes more digital?</a:t>
            </a:r>
          </a:p>
        </p:txBody>
      </p:sp>
      <p:cxnSp>
        <p:nvCxnSpPr>
          <p:cNvPr id="4" name="Straight Connector 3">
            <a:extLst>
              <a:ext uri="{FF2B5EF4-FFF2-40B4-BE49-F238E27FC236}">
                <a16:creationId xmlns:a16="http://schemas.microsoft.com/office/drawing/2014/main" id="{6622E374-7B69-A50D-7FA3-B949BFCAAF66}"/>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1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52795"/>
            <a:ext cx="7886700" cy="994172"/>
          </a:xfrm>
        </p:spPr>
        <p:txBody>
          <a:bodyPr/>
          <a:lstStyle/>
          <a:p>
            <a:r>
              <a:rPr lang="en-GB" b="1" dirty="0">
                <a:latin typeface="Avenir Book" panose="02000503020000020003" pitchFamily="2" charset="0"/>
              </a:rPr>
              <a:t>The Digital Revolution</a:t>
            </a:r>
          </a:p>
        </p:txBody>
      </p:sp>
      <p:sp>
        <p:nvSpPr>
          <p:cNvPr id="3" name="Content Placeholder 2"/>
          <p:cNvSpPr>
            <a:spLocks noGrp="1"/>
          </p:cNvSpPr>
          <p:nvPr>
            <p:ph idx="1"/>
          </p:nvPr>
        </p:nvSpPr>
        <p:spPr>
          <a:xfrm>
            <a:off x="628650" y="1369219"/>
            <a:ext cx="4479025" cy="3263504"/>
          </a:xfrm>
        </p:spPr>
        <p:txBody>
          <a:bodyPr>
            <a:normAutofit/>
          </a:bodyPr>
          <a:lstStyle/>
          <a:p>
            <a:r>
              <a:rPr lang="en-GB" sz="2000" dirty="0">
                <a:latin typeface="Avenir Book" panose="02000503020000020003" pitchFamily="2" charset="0"/>
              </a:rPr>
              <a:t>Data “deluge”</a:t>
            </a:r>
          </a:p>
          <a:p>
            <a:r>
              <a:rPr lang="en-GB" sz="2000" dirty="0">
                <a:latin typeface="Avenir Book" panose="02000503020000020003" pitchFamily="2" charset="0"/>
              </a:rPr>
              <a:t>Big Data</a:t>
            </a:r>
          </a:p>
          <a:p>
            <a:r>
              <a:rPr lang="en-GB" sz="2000" dirty="0">
                <a:latin typeface="Avenir Book" panose="02000503020000020003" pitchFamily="2" charset="0"/>
              </a:rPr>
              <a:t>AI</a:t>
            </a:r>
          </a:p>
          <a:p>
            <a:r>
              <a:rPr lang="en-GB" sz="2000" dirty="0">
                <a:latin typeface="Avenir Book" panose="02000503020000020003" pitchFamily="2" charset="0"/>
              </a:rPr>
              <a:t>Increasing opportunities and prioritization of interdisciplinary research</a:t>
            </a:r>
          </a:p>
        </p:txBody>
      </p:sp>
      <p:pic>
        <p:nvPicPr>
          <p:cNvPr id="7" name="Picture 6" descr="Picture showing development from 1st to 2nd to 3rd to 4th industrial revolution">
            <a:extLst>
              <a:ext uri="{FF2B5EF4-FFF2-40B4-BE49-F238E27FC236}">
                <a16:creationId xmlns:a16="http://schemas.microsoft.com/office/drawing/2014/main" id="{BE03695E-438E-474B-BAB9-C42985DA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675" y="1124714"/>
            <a:ext cx="3875484" cy="3875484"/>
          </a:xfrm>
          <a:prstGeom prst="rect">
            <a:avLst/>
          </a:prstGeom>
        </p:spPr>
      </p:pic>
      <p:sp>
        <p:nvSpPr>
          <p:cNvPr id="6" name="TextBox 5"/>
          <p:cNvSpPr txBox="1"/>
          <p:nvPr/>
        </p:nvSpPr>
        <p:spPr>
          <a:xfrm>
            <a:off x="122945" y="4746283"/>
            <a:ext cx="5283819" cy="276999"/>
          </a:xfrm>
          <a:prstGeom prst="rect">
            <a:avLst/>
          </a:prstGeom>
          <a:noFill/>
        </p:spPr>
        <p:txBody>
          <a:bodyPr wrap="none" rtlCol="0">
            <a:spAutoFit/>
          </a:bodyPr>
          <a:lstStyle/>
          <a:p>
            <a:r>
              <a:rPr lang="en-GB" sz="1200" dirty="0">
                <a:hlinkClick r:id="rId4"/>
              </a:rPr>
              <a:t>https://www.britannica.com/topic/The-Fourth-Industrial-Revolution-2119734</a:t>
            </a:r>
            <a:endParaRPr lang="en-GB" sz="1200" dirty="0"/>
          </a:p>
        </p:txBody>
      </p:sp>
      <p:cxnSp>
        <p:nvCxnSpPr>
          <p:cNvPr id="9" name="Straight Connector 8">
            <a:extLst>
              <a:ext uri="{FF2B5EF4-FFF2-40B4-BE49-F238E27FC236}">
                <a16:creationId xmlns:a16="http://schemas.microsoft.com/office/drawing/2014/main" id="{E8545137-C7E9-6152-01A2-DB0164E766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9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7C7D-55F3-E8CF-0326-47C184A50BF4}"/>
              </a:ext>
            </a:extLst>
          </p:cNvPr>
          <p:cNvSpPr>
            <a:spLocks noGrp="1"/>
          </p:cNvSpPr>
          <p:nvPr>
            <p:ph type="title"/>
          </p:nvPr>
        </p:nvSpPr>
        <p:spPr>
          <a:xfrm>
            <a:off x="325120" y="188715"/>
            <a:ext cx="8818880" cy="994172"/>
          </a:xfrm>
        </p:spPr>
        <p:txBody>
          <a:bodyPr>
            <a:normAutofit/>
          </a:bodyPr>
          <a:lstStyle/>
          <a:p>
            <a:r>
              <a:rPr lang="en-GB" b="1" dirty="0">
                <a:latin typeface="Avenir Book" panose="02000503020000020003" pitchFamily="2" charset="0"/>
              </a:rPr>
              <a:t>Changing Research Environments</a:t>
            </a:r>
            <a:endParaRPr lang="en-GB" dirty="0">
              <a:latin typeface="Avenir Book" panose="02000503020000020003" pitchFamily="2" charset="0"/>
            </a:endParaRPr>
          </a:p>
        </p:txBody>
      </p:sp>
      <p:sp>
        <p:nvSpPr>
          <p:cNvPr id="3" name="Content Placeholder 2">
            <a:extLst>
              <a:ext uri="{FF2B5EF4-FFF2-40B4-BE49-F238E27FC236}">
                <a16:creationId xmlns:a16="http://schemas.microsoft.com/office/drawing/2014/main" id="{1B4E6F9C-CDAC-AB3E-0A1B-4C968F499847}"/>
              </a:ext>
            </a:extLst>
          </p:cNvPr>
          <p:cNvSpPr>
            <a:spLocks noGrp="1"/>
          </p:cNvSpPr>
          <p:nvPr>
            <p:ph idx="1"/>
          </p:nvPr>
        </p:nvSpPr>
        <p:spPr>
          <a:xfrm>
            <a:off x="628650" y="1369218"/>
            <a:ext cx="7886700" cy="3500437"/>
          </a:xfrm>
        </p:spPr>
        <p:txBody>
          <a:bodyPr>
            <a:normAutofit fontScale="85000" lnSpcReduction="20000"/>
          </a:bodyPr>
          <a:lstStyle/>
          <a:p>
            <a:pPr>
              <a:lnSpc>
                <a:spcPct val="120000"/>
              </a:lnSpc>
            </a:pPr>
            <a:r>
              <a:rPr lang="en-GB" dirty="0">
                <a:latin typeface="Avenir Book" panose="02000503020000020003" pitchFamily="2" charset="0"/>
              </a:rPr>
              <a:t>Advances in computing have not only changed research, but come at a time of significant change in research</a:t>
            </a:r>
          </a:p>
          <a:p>
            <a:pPr>
              <a:lnSpc>
                <a:spcPct val="120000"/>
              </a:lnSpc>
            </a:pPr>
            <a:r>
              <a:rPr lang="en-GB" dirty="0">
                <a:latin typeface="Avenir Book" panose="02000503020000020003" pitchFamily="2" charset="0"/>
              </a:rPr>
              <a:t>A number of issues are changing the way we think/talk/govern research</a:t>
            </a:r>
          </a:p>
          <a:p>
            <a:pPr marL="685800" lvl="1" indent="-342900">
              <a:lnSpc>
                <a:spcPct val="120000"/>
              </a:lnSpc>
              <a:buFont typeface="+mj-lt"/>
              <a:buAutoNum type="arabicPeriod"/>
            </a:pPr>
            <a:r>
              <a:rPr lang="en-GB" dirty="0">
                <a:latin typeface="Avenir Book" panose="02000503020000020003" pitchFamily="2" charset="0"/>
              </a:rPr>
              <a:t>Reproducibility crisis</a:t>
            </a:r>
          </a:p>
          <a:p>
            <a:pPr marL="685800" lvl="1" indent="-342900">
              <a:lnSpc>
                <a:spcPct val="120000"/>
              </a:lnSpc>
              <a:buFont typeface="+mj-lt"/>
              <a:buAutoNum type="arabicPeriod"/>
            </a:pPr>
            <a:r>
              <a:rPr lang="en-GB" dirty="0" err="1">
                <a:latin typeface="Avenir Book" panose="02000503020000020003" pitchFamily="2" charset="0"/>
              </a:rPr>
              <a:t>Siloing</a:t>
            </a:r>
            <a:r>
              <a:rPr lang="en-GB" dirty="0">
                <a:latin typeface="Avenir Book" panose="02000503020000020003" pitchFamily="2" charset="0"/>
              </a:rPr>
              <a:t> of research resources</a:t>
            </a:r>
          </a:p>
          <a:p>
            <a:pPr marL="685800" lvl="1" indent="-342900">
              <a:lnSpc>
                <a:spcPct val="120000"/>
              </a:lnSpc>
              <a:buFont typeface="+mj-lt"/>
              <a:buAutoNum type="arabicPeriod"/>
            </a:pPr>
            <a:r>
              <a:rPr lang="en-GB" dirty="0">
                <a:latin typeface="Avenir Book" panose="02000503020000020003" pitchFamily="2" charset="0"/>
              </a:rPr>
              <a:t>Increased scrutiny of public investment in research</a:t>
            </a:r>
          </a:p>
          <a:p>
            <a:pPr marL="685800" lvl="1" indent="-342900">
              <a:lnSpc>
                <a:spcPct val="120000"/>
              </a:lnSpc>
              <a:buFont typeface="+mj-lt"/>
              <a:buAutoNum type="arabicPeriod"/>
            </a:pPr>
            <a:r>
              <a:rPr lang="en-GB" dirty="0">
                <a:latin typeface="Avenir Book" panose="02000503020000020003" pitchFamily="2" charset="0"/>
              </a:rPr>
              <a:t>Sustainable Development Goals (SDGs)</a:t>
            </a:r>
          </a:p>
          <a:p>
            <a:pPr marL="685800" lvl="1" indent="-342900">
              <a:lnSpc>
                <a:spcPct val="120000"/>
              </a:lnSpc>
              <a:buFont typeface="+mj-lt"/>
              <a:buAutoNum type="arabicPeriod"/>
            </a:pPr>
            <a:r>
              <a:rPr lang="en-GB" dirty="0">
                <a:latin typeface="Avenir Book" panose="02000503020000020003" pitchFamily="2" charset="0"/>
              </a:rPr>
              <a:t>Blurred boundaries between academia, commerce and government</a:t>
            </a:r>
          </a:p>
          <a:p>
            <a:pPr marL="685800" lvl="1" indent="-342900">
              <a:lnSpc>
                <a:spcPct val="120000"/>
              </a:lnSpc>
              <a:buFont typeface="+mj-lt"/>
              <a:buAutoNum type="arabicPeriod"/>
            </a:pPr>
            <a:r>
              <a:rPr lang="en-GB" dirty="0">
                <a:latin typeface="Avenir Book" panose="02000503020000020003" pitchFamily="2" charset="0"/>
              </a:rPr>
              <a:t>Increased pressure for public access to research resources</a:t>
            </a:r>
          </a:p>
          <a:p>
            <a:pPr marL="685800" lvl="1" indent="-342900">
              <a:lnSpc>
                <a:spcPct val="120000"/>
              </a:lnSpc>
              <a:buFont typeface="+mj-lt"/>
              <a:buAutoNum type="arabicPeriod"/>
            </a:pPr>
            <a:r>
              <a:rPr lang="en-GB" dirty="0">
                <a:latin typeface="Avenir Book" panose="02000503020000020003" pitchFamily="2" charset="0"/>
              </a:rPr>
              <a:t>Citizen science movement</a:t>
            </a:r>
          </a:p>
          <a:p>
            <a:pPr>
              <a:lnSpc>
                <a:spcPct val="120000"/>
              </a:lnSpc>
            </a:pPr>
            <a:r>
              <a:rPr lang="en-GB" dirty="0">
                <a:latin typeface="Avenir Book" panose="02000503020000020003" pitchFamily="2" charset="0"/>
              </a:rPr>
              <a:t>Driving forward new models of research practice</a:t>
            </a:r>
          </a:p>
          <a:p>
            <a:pPr lvl="1"/>
            <a:endParaRPr lang="en-GB" dirty="0"/>
          </a:p>
          <a:p>
            <a:pPr lvl="1"/>
            <a:endParaRPr lang="en-GB" dirty="0"/>
          </a:p>
        </p:txBody>
      </p:sp>
      <p:cxnSp>
        <p:nvCxnSpPr>
          <p:cNvPr id="6" name="Straight Connector 5">
            <a:extLst>
              <a:ext uri="{FF2B5EF4-FFF2-40B4-BE49-F238E27FC236}">
                <a16:creationId xmlns:a16="http://schemas.microsoft.com/office/drawing/2014/main" id="{0B8BA3F4-E608-DAB1-C641-E55475681B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45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1CF4-4AAF-2743-B905-8AEDB15CAD26}"/>
              </a:ext>
            </a:extLst>
          </p:cNvPr>
          <p:cNvSpPr>
            <a:spLocks noGrp="1"/>
          </p:cNvSpPr>
          <p:nvPr>
            <p:ph type="title"/>
          </p:nvPr>
        </p:nvSpPr>
        <p:spPr>
          <a:xfrm>
            <a:off x="428625" y="257764"/>
            <a:ext cx="8368315" cy="994172"/>
          </a:xfrm>
        </p:spPr>
        <p:txBody>
          <a:bodyPr>
            <a:normAutofit/>
          </a:bodyPr>
          <a:lstStyle/>
          <a:p>
            <a:r>
              <a:rPr lang="en-GB" b="1" dirty="0">
                <a:latin typeface="Avenir Book" panose="02000503020000020003" pitchFamily="2" charset="0"/>
              </a:rPr>
              <a:t>1. The Reproducibility Crisis in Research</a:t>
            </a:r>
          </a:p>
        </p:txBody>
      </p:sp>
      <p:sp>
        <p:nvSpPr>
          <p:cNvPr id="3" name="Content Placeholder 2">
            <a:extLst>
              <a:ext uri="{FF2B5EF4-FFF2-40B4-BE49-F238E27FC236}">
                <a16:creationId xmlns:a16="http://schemas.microsoft.com/office/drawing/2014/main" id="{8018E036-FF57-B14B-B510-4EFEE4D75259}"/>
              </a:ext>
            </a:extLst>
          </p:cNvPr>
          <p:cNvSpPr>
            <a:spLocks noGrp="1"/>
          </p:cNvSpPr>
          <p:nvPr>
            <p:ph idx="1"/>
          </p:nvPr>
        </p:nvSpPr>
        <p:spPr>
          <a:xfrm>
            <a:off x="4276725" y="4333875"/>
            <a:ext cx="4238625" cy="714375"/>
          </a:xfrm>
        </p:spPr>
        <p:txBody>
          <a:bodyPr>
            <a:normAutofit lnSpcReduction="10000"/>
          </a:bodyPr>
          <a:lstStyle/>
          <a:p>
            <a:r>
              <a:rPr lang="en-US" sz="1350" dirty="0">
                <a:latin typeface="Avenir Book" panose="02000503020000020003" pitchFamily="2" charset="0"/>
              </a:rPr>
              <a:t>Nature survey of 1,576 researchers (</a:t>
            </a:r>
            <a:r>
              <a:rPr lang="en-GB" sz="1350" dirty="0">
                <a:latin typeface="Avenir Book" panose="02000503020000020003" pitchFamily="2" charset="0"/>
              </a:rPr>
              <a:t>Baker et al 2016)</a:t>
            </a:r>
          </a:p>
          <a:p>
            <a:r>
              <a:rPr lang="en-US" sz="1350" dirty="0">
                <a:latin typeface="Avenir Book" panose="02000503020000020003" pitchFamily="2" charset="0"/>
                <a:hlinkClick r:id="rId3"/>
              </a:rPr>
              <a:t>https://psyarxiv.com/qkwst/</a:t>
            </a:r>
            <a:endParaRPr lang="en-GB" sz="1350" dirty="0">
              <a:latin typeface="Avenir Book" panose="02000503020000020003" pitchFamily="2" charset="0"/>
            </a:endParaRPr>
          </a:p>
        </p:txBody>
      </p:sp>
      <p:pic>
        <p:nvPicPr>
          <p:cNvPr id="8" name="Picture 7" descr="Diagram from Nature survey showing that over 50% of respondents failed to reproduce either their own or someone else's research">
            <a:extLst>
              <a:ext uri="{FF2B5EF4-FFF2-40B4-BE49-F238E27FC236}">
                <a16:creationId xmlns:a16="http://schemas.microsoft.com/office/drawing/2014/main" id="{692650DF-F133-3946-80BE-7796DD92FA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059" y="1097409"/>
            <a:ext cx="3766796" cy="3880397"/>
          </a:xfrm>
          <a:prstGeom prst="rect">
            <a:avLst/>
          </a:prstGeom>
        </p:spPr>
      </p:pic>
      <p:pic>
        <p:nvPicPr>
          <p:cNvPr id="9" name="Picture 8" descr="Diagram from Nature survey showing that many respondents got different conclusions when analysing the same data set">
            <a:extLst>
              <a:ext uri="{FF2B5EF4-FFF2-40B4-BE49-F238E27FC236}">
                <a16:creationId xmlns:a16="http://schemas.microsoft.com/office/drawing/2014/main" id="{1A375145-BFA6-1B47-BEF2-1C4DAD58F5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6726" y="1097409"/>
            <a:ext cx="4520216" cy="2635321"/>
          </a:xfrm>
          <a:prstGeom prst="rect">
            <a:avLst/>
          </a:prstGeom>
        </p:spPr>
      </p:pic>
      <p:cxnSp>
        <p:nvCxnSpPr>
          <p:cNvPr id="11" name="Straight Connector 10">
            <a:extLst>
              <a:ext uri="{FF2B5EF4-FFF2-40B4-BE49-F238E27FC236}">
                <a16:creationId xmlns:a16="http://schemas.microsoft.com/office/drawing/2014/main" id="{ED7E221F-EC6D-1971-F640-B575C4FC24DB}"/>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1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5CB798-FAD5-6444-824D-F74D76FBAFD5}"/>
              </a:ext>
            </a:extLst>
          </p:cNvPr>
          <p:cNvSpPr>
            <a:spLocks noGrp="1"/>
          </p:cNvSpPr>
          <p:nvPr>
            <p:ph type="title"/>
          </p:nvPr>
        </p:nvSpPr>
        <p:spPr>
          <a:xfrm>
            <a:off x="428625" y="256032"/>
            <a:ext cx="7886700" cy="994172"/>
          </a:xfrm>
        </p:spPr>
        <p:txBody>
          <a:bodyPr>
            <a:normAutofit/>
          </a:bodyPr>
          <a:lstStyle/>
          <a:p>
            <a:r>
              <a:rPr lang="en-GB" sz="3000" b="1" dirty="0">
                <a:latin typeface="Avenir Book" panose="02000503020000020003" pitchFamily="2" charset="0"/>
              </a:rPr>
              <a:t>Our Curriculum</a:t>
            </a:r>
          </a:p>
        </p:txBody>
      </p:sp>
      <p:sp>
        <p:nvSpPr>
          <p:cNvPr id="2" name="TextBox 1">
            <a:extLst>
              <a:ext uri="{FF2B5EF4-FFF2-40B4-BE49-F238E27FC236}">
                <a16:creationId xmlns:a16="http://schemas.microsoft.com/office/drawing/2014/main" id="{87236F17-1CC4-A44F-A87A-06E52A6AE8C3}"/>
              </a:ext>
            </a:extLst>
          </p:cNvPr>
          <p:cNvSpPr txBox="1"/>
          <p:nvPr/>
        </p:nvSpPr>
        <p:spPr>
          <a:xfrm>
            <a:off x="3770026" y="2869515"/>
            <a:ext cx="1386590" cy="369332"/>
          </a:xfrm>
          <a:prstGeom prst="rect">
            <a:avLst/>
          </a:prstGeom>
          <a:solidFill>
            <a:schemeClr val="bg1"/>
          </a:solidFill>
          <a:ln w="22225">
            <a:solidFill>
              <a:srgbClr val="7030A0"/>
            </a:solidFill>
          </a:ln>
        </p:spPr>
        <p:txBody>
          <a:bodyPr wrap="square" rtlCol="0">
            <a:spAutoFit/>
          </a:bodyPr>
          <a:lstStyle/>
          <a:p>
            <a:r>
              <a:rPr lang="en-GB" sz="900" dirty="0">
                <a:solidFill>
                  <a:srgbClr val="7030A0"/>
                </a:solidFill>
              </a:rPr>
              <a:t>Responsible and Open Science citizenship</a:t>
            </a:r>
          </a:p>
        </p:txBody>
      </p:sp>
      <p:cxnSp>
        <p:nvCxnSpPr>
          <p:cNvPr id="8" name="Straight Connector 7">
            <a:extLst>
              <a:ext uri="{FF2B5EF4-FFF2-40B4-BE49-F238E27FC236}">
                <a16:creationId xmlns:a16="http://schemas.microsoft.com/office/drawing/2014/main" id="{1521AC9F-8221-06B6-A19E-38BEB9EAE38E}"/>
              </a:ext>
              <a:ext uri="{C183D7F6-B498-43B3-948B-1728B52AA6E4}">
                <adec:decorative xmlns:adec="http://schemas.microsoft.com/office/drawing/2017/decorative" val="1"/>
              </a:ext>
            </a:extLst>
          </p:cNvPr>
          <p:cNvCxnSpPr/>
          <p:nvPr/>
        </p:nvCxnSpPr>
        <p:spPr>
          <a:xfrm>
            <a:off x="428625" y="1006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of SoRDS curriculum topics: software carpentry, visualisations, computational infrastructures, analysis, information security, author carpentry, research data management and responsible and open science citizenship. ">
            <a:extLst>
              <a:ext uri="{FF2B5EF4-FFF2-40B4-BE49-F238E27FC236}">
                <a16:creationId xmlns:a16="http://schemas.microsoft.com/office/drawing/2014/main" id="{F80BB3BE-3430-72E5-3EB8-73ED10DE27CE}"/>
              </a:ext>
            </a:extLst>
          </p:cNvPr>
          <p:cNvPicPr>
            <a:picLocks noChangeAspect="1"/>
          </p:cNvPicPr>
          <p:nvPr/>
        </p:nvPicPr>
        <p:blipFill>
          <a:blip r:embed="rId3"/>
          <a:stretch>
            <a:fillRect/>
          </a:stretch>
        </p:blipFill>
        <p:spPr>
          <a:xfrm>
            <a:off x="1813832" y="1116145"/>
            <a:ext cx="5516336" cy="3940240"/>
          </a:xfrm>
          <a:prstGeom prst="rect">
            <a:avLst/>
          </a:prstGeom>
        </p:spPr>
      </p:pic>
    </p:spTree>
    <p:extLst>
      <p:ext uri="{BB962C8B-B14F-4D97-AF65-F5344CB8AC3E}">
        <p14:creationId xmlns:p14="http://schemas.microsoft.com/office/powerpoint/2010/main" val="22969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649F-EEEB-4346-8FEE-36A36A5B6075}"/>
              </a:ext>
            </a:extLst>
          </p:cNvPr>
          <p:cNvSpPr>
            <a:spLocks noGrp="1"/>
          </p:cNvSpPr>
          <p:nvPr>
            <p:ph type="title"/>
          </p:nvPr>
        </p:nvSpPr>
        <p:spPr>
          <a:xfrm>
            <a:off x="428625" y="218481"/>
            <a:ext cx="7886700" cy="994172"/>
          </a:xfrm>
        </p:spPr>
        <p:txBody>
          <a:bodyPr/>
          <a:lstStyle/>
          <a:p>
            <a:r>
              <a:rPr lang="en-GB" b="1" dirty="0">
                <a:latin typeface="Avenir Book" panose="02000503020000020003" pitchFamily="2" charset="0"/>
              </a:rPr>
              <a:t>A General Consensus on the Crisis</a:t>
            </a:r>
          </a:p>
        </p:txBody>
      </p:sp>
      <p:sp>
        <p:nvSpPr>
          <p:cNvPr id="6" name="TextBox 5" descr="Variability in analysis and methodology&#13;&#10;Incentives aligned towards publication not reproducibility&#13;&#10;Lack of transparency and access to data&#13;&#10;">
            <a:extLst>
              <a:ext uri="{FF2B5EF4-FFF2-40B4-BE49-F238E27FC236}">
                <a16:creationId xmlns:a16="http://schemas.microsoft.com/office/drawing/2014/main" id="{9C1E23D8-18FB-F849-9203-AAD3F97B3902}"/>
              </a:ext>
            </a:extLst>
          </p:cNvPr>
          <p:cNvSpPr txBox="1"/>
          <p:nvPr/>
        </p:nvSpPr>
        <p:spPr>
          <a:xfrm>
            <a:off x="5095527" y="1428750"/>
            <a:ext cx="3715099" cy="2246769"/>
          </a:xfrm>
          <a:prstGeom prst="rect">
            <a:avLst/>
          </a:prstGeom>
          <a:noFill/>
        </p:spPr>
        <p:txBody>
          <a:bodyPr wrap="square" rtlCol="0">
            <a:spAutoFit/>
          </a:bodyPr>
          <a:lstStyle/>
          <a:p>
            <a:pPr marL="214313" indent="-214313">
              <a:buFont typeface="Arial" panose="020B0604020202020204" pitchFamily="34" charset="0"/>
              <a:buChar char="•"/>
            </a:pPr>
            <a:r>
              <a:rPr lang="en-GB" sz="2000" dirty="0">
                <a:latin typeface="Avenir Book" panose="02000503020000020003" pitchFamily="2" charset="0"/>
              </a:rPr>
              <a:t>Variability in analysis and methodology</a:t>
            </a:r>
          </a:p>
          <a:p>
            <a:pPr marL="214313" indent="-214313">
              <a:buFont typeface="Arial" panose="020B0604020202020204" pitchFamily="34" charset="0"/>
              <a:buChar char="•"/>
            </a:pPr>
            <a:r>
              <a:rPr lang="en-GB" sz="2000" dirty="0">
                <a:latin typeface="Avenir Book" panose="02000503020000020003" pitchFamily="2" charset="0"/>
              </a:rPr>
              <a:t>Incentives aligned towards publication not reproducibility</a:t>
            </a:r>
          </a:p>
          <a:p>
            <a:pPr marL="214313" indent="-214313">
              <a:buFont typeface="Arial" panose="020B0604020202020204" pitchFamily="34" charset="0"/>
              <a:buChar char="•"/>
            </a:pPr>
            <a:r>
              <a:rPr lang="en-GB" sz="2000" dirty="0">
                <a:latin typeface="Avenir Book" panose="02000503020000020003" pitchFamily="2" charset="0"/>
              </a:rPr>
              <a:t>Lack of transparency and access to data</a:t>
            </a:r>
          </a:p>
        </p:txBody>
      </p:sp>
      <p:pic>
        <p:nvPicPr>
          <p:cNvPr id="8" name="Picture 7" descr="Diagram from Nature survey showing that 52% of respondents felt that there was a significant reproducibility crisis, 38% felt that there was a slight crisis, 3% felt that there was no crisis and 7% did not know.">
            <a:extLst>
              <a:ext uri="{FF2B5EF4-FFF2-40B4-BE49-F238E27FC236}">
                <a16:creationId xmlns:a16="http://schemas.microsoft.com/office/drawing/2014/main" id="{66D6EE7E-E301-5547-A692-0F579813D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1268016"/>
            <a:ext cx="4380106" cy="3719615"/>
          </a:xfrm>
          <a:prstGeom prst="rect">
            <a:avLst/>
          </a:prstGeom>
        </p:spPr>
      </p:pic>
      <p:sp>
        <p:nvSpPr>
          <p:cNvPr id="5" name="Content Placeholder 2">
            <a:extLst>
              <a:ext uri="{FF2B5EF4-FFF2-40B4-BE49-F238E27FC236}">
                <a16:creationId xmlns:a16="http://schemas.microsoft.com/office/drawing/2014/main" id="{CCD517F7-2235-2B4D-BEA8-2BDA746FABF3}"/>
              </a:ext>
            </a:extLst>
          </p:cNvPr>
          <p:cNvSpPr>
            <a:spLocks noGrp="1"/>
          </p:cNvSpPr>
          <p:nvPr>
            <p:ph idx="1"/>
          </p:nvPr>
        </p:nvSpPr>
        <p:spPr>
          <a:xfrm>
            <a:off x="5095527" y="4501856"/>
            <a:ext cx="3143250" cy="485775"/>
          </a:xfrm>
        </p:spPr>
        <p:txBody>
          <a:bodyPr>
            <a:normAutofit fontScale="92500" lnSpcReduction="20000"/>
          </a:bodyPr>
          <a:lstStyle/>
          <a:p>
            <a:pPr marL="0" indent="0">
              <a:buNone/>
            </a:pPr>
            <a:r>
              <a:rPr lang="en-US" sz="1350" dirty="0"/>
              <a:t>Nature survey of 1,576 researchers </a:t>
            </a:r>
          </a:p>
          <a:p>
            <a:pPr marL="0" indent="0">
              <a:buNone/>
            </a:pPr>
            <a:r>
              <a:rPr lang="en-US" sz="1350" dirty="0"/>
              <a:t>(</a:t>
            </a:r>
            <a:r>
              <a:rPr lang="en-GB" sz="1350" dirty="0"/>
              <a:t>Baker et al 2016)</a:t>
            </a:r>
          </a:p>
        </p:txBody>
      </p:sp>
      <p:cxnSp>
        <p:nvCxnSpPr>
          <p:cNvPr id="10" name="Straight Connector 9">
            <a:extLst>
              <a:ext uri="{FF2B5EF4-FFF2-40B4-BE49-F238E27FC236}">
                <a16:creationId xmlns:a16="http://schemas.microsoft.com/office/drawing/2014/main" id="{A7499ACE-7579-37A8-84D8-4191DD78570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1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3639-AE4D-B533-C529-1EBDE2080A4E}"/>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2. </a:t>
            </a:r>
            <a:r>
              <a:rPr lang="en-GB" sz="3200" b="1" dirty="0" err="1">
                <a:latin typeface="Avenir Book" panose="02000503020000020003" pitchFamily="2" charset="0"/>
              </a:rPr>
              <a:t>Siloing</a:t>
            </a:r>
            <a:r>
              <a:rPr lang="en-GB" sz="3200" b="1" dirty="0">
                <a:latin typeface="Avenir Book" panose="02000503020000020003" pitchFamily="2" charset="0"/>
              </a:rPr>
              <a:t> of Knowledge</a:t>
            </a:r>
          </a:p>
        </p:txBody>
      </p:sp>
      <p:pic>
        <p:nvPicPr>
          <p:cNvPr id="6" name="Content Placeholder 5" descr="Screen shot of article paywall">
            <a:extLst>
              <a:ext uri="{FF2B5EF4-FFF2-40B4-BE49-F238E27FC236}">
                <a16:creationId xmlns:a16="http://schemas.microsoft.com/office/drawing/2014/main" id="{4AB507F6-E935-ED14-1172-CEAAA7F8877E}"/>
              </a:ext>
            </a:extLst>
          </p:cNvPr>
          <p:cNvPicPr>
            <a:picLocks noGrp="1" noChangeAspect="1"/>
          </p:cNvPicPr>
          <p:nvPr>
            <p:ph idx="1"/>
          </p:nvPr>
        </p:nvPicPr>
        <p:blipFill>
          <a:blip r:embed="rId2"/>
          <a:stretch>
            <a:fillRect/>
          </a:stretch>
        </p:blipFill>
        <p:spPr>
          <a:xfrm>
            <a:off x="4182477" y="1078269"/>
            <a:ext cx="4791774" cy="3262312"/>
          </a:xfrm>
        </p:spPr>
      </p:pic>
      <p:cxnSp>
        <p:nvCxnSpPr>
          <p:cNvPr id="4" name="Straight Connector 3">
            <a:extLst>
              <a:ext uri="{FF2B5EF4-FFF2-40B4-BE49-F238E27FC236}">
                <a16:creationId xmlns:a16="http://schemas.microsoft.com/office/drawing/2014/main" id="{5D0C9B53-C4EA-BC6A-51E9-458651784B5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Screenshot of Nature APCs which are €9750 for Gold Open Access Publishing">
            <a:extLst>
              <a:ext uri="{FF2B5EF4-FFF2-40B4-BE49-F238E27FC236}">
                <a16:creationId xmlns:a16="http://schemas.microsoft.com/office/drawing/2014/main" id="{3E623FB1-CF7D-4E0E-E2B2-CCF5659CDCC5}"/>
              </a:ext>
            </a:extLst>
          </p:cNvPr>
          <p:cNvPicPr>
            <a:picLocks noChangeAspect="1"/>
          </p:cNvPicPr>
          <p:nvPr/>
        </p:nvPicPr>
        <p:blipFill>
          <a:blip r:embed="rId3"/>
          <a:stretch>
            <a:fillRect/>
          </a:stretch>
        </p:blipFill>
        <p:spPr>
          <a:xfrm>
            <a:off x="169749" y="3544553"/>
            <a:ext cx="6884601" cy="1410204"/>
          </a:xfrm>
          <a:prstGeom prst="rect">
            <a:avLst/>
          </a:prstGeom>
        </p:spPr>
      </p:pic>
      <p:pic>
        <p:nvPicPr>
          <p:cNvPr id="10" name="Picture 9" descr="Picture of silos">
            <a:extLst>
              <a:ext uri="{FF2B5EF4-FFF2-40B4-BE49-F238E27FC236}">
                <a16:creationId xmlns:a16="http://schemas.microsoft.com/office/drawing/2014/main" id="{7247C2D1-31E9-17F6-6B84-91A82870EFFC}"/>
              </a:ext>
            </a:extLst>
          </p:cNvPr>
          <p:cNvPicPr>
            <a:picLocks noChangeAspect="1"/>
          </p:cNvPicPr>
          <p:nvPr/>
        </p:nvPicPr>
        <p:blipFill>
          <a:blip r:embed="rId4"/>
          <a:stretch>
            <a:fillRect/>
          </a:stretch>
        </p:blipFill>
        <p:spPr>
          <a:xfrm>
            <a:off x="169750" y="1452908"/>
            <a:ext cx="3939910" cy="1477466"/>
          </a:xfrm>
          <a:prstGeom prst="rect">
            <a:avLst/>
          </a:prstGeom>
        </p:spPr>
      </p:pic>
    </p:spTree>
    <p:extLst>
      <p:ext uri="{BB962C8B-B14F-4D97-AF65-F5344CB8AC3E}">
        <p14:creationId xmlns:p14="http://schemas.microsoft.com/office/powerpoint/2010/main" val="87514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6C8D-7ABA-4B4C-92B5-4BDA8A68269F}"/>
              </a:ext>
            </a:extLst>
          </p:cNvPr>
          <p:cNvSpPr>
            <a:spLocks noGrp="1"/>
          </p:cNvSpPr>
          <p:nvPr>
            <p:ph type="title"/>
          </p:nvPr>
        </p:nvSpPr>
        <p:spPr>
          <a:xfrm>
            <a:off x="428625" y="273844"/>
            <a:ext cx="8407150" cy="994172"/>
          </a:xfrm>
        </p:spPr>
        <p:txBody>
          <a:bodyPr>
            <a:normAutofit fontScale="90000"/>
          </a:bodyPr>
          <a:lstStyle/>
          <a:p>
            <a:r>
              <a:rPr lang="en-GB" b="1" dirty="0">
                <a:latin typeface="Avenir Book" panose="02000503020000020003" pitchFamily="2" charset="0"/>
              </a:rPr>
              <a:t>3. Public Benefit: Returns on Public Investment</a:t>
            </a:r>
          </a:p>
        </p:txBody>
      </p:sp>
      <p:sp>
        <p:nvSpPr>
          <p:cNvPr id="6" name="TextBox 5">
            <a:extLst>
              <a:ext uri="{FF2B5EF4-FFF2-40B4-BE49-F238E27FC236}">
                <a16:creationId xmlns:a16="http://schemas.microsoft.com/office/drawing/2014/main" id="{941E0FB6-58DF-2D4C-AD19-6C737763FC1F}"/>
              </a:ext>
            </a:extLst>
          </p:cNvPr>
          <p:cNvSpPr txBox="1"/>
          <p:nvPr/>
        </p:nvSpPr>
        <p:spPr>
          <a:xfrm>
            <a:off x="4214922" y="4598223"/>
            <a:ext cx="4415730" cy="415498"/>
          </a:xfrm>
          <a:prstGeom prst="rect">
            <a:avLst/>
          </a:prstGeom>
          <a:noFill/>
        </p:spPr>
        <p:txBody>
          <a:bodyPr wrap="square" rtlCol="0">
            <a:spAutoFit/>
          </a:bodyPr>
          <a:lstStyle/>
          <a:p>
            <a:pPr algn="ctr"/>
            <a:r>
              <a:rPr lang="en-GB" sz="1050" dirty="0">
                <a:hlinkClick r:id="rId3"/>
              </a:rPr>
              <a:t>http://www.sciencecampaign.org.uk/news-media/case-comment/uk-r-d-investment-rises-in-2017.html</a:t>
            </a:r>
            <a:endParaRPr lang="en-GB" sz="1050" dirty="0"/>
          </a:p>
        </p:txBody>
      </p:sp>
      <p:pic>
        <p:nvPicPr>
          <p:cNvPr id="8" name="Picture 7" descr="Diagram showing the increased gross expenditure on R&amp;D over time by UK">
            <a:extLst>
              <a:ext uri="{FF2B5EF4-FFF2-40B4-BE49-F238E27FC236}">
                <a16:creationId xmlns:a16="http://schemas.microsoft.com/office/drawing/2014/main" id="{469DC383-D185-954C-8685-875FF3884266}"/>
              </a:ext>
            </a:extLst>
          </p:cNvPr>
          <p:cNvPicPr>
            <a:picLocks noChangeAspect="1"/>
          </p:cNvPicPr>
          <p:nvPr/>
        </p:nvPicPr>
        <p:blipFill>
          <a:blip r:embed="rId4"/>
          <a:stretch>
            <a:fillRect/>
          </a:stretch>
        </p:blipFill>
        <p:spPr>
          <a:xfrm>
            <a:off x="3550445" y="1217392"/>
            <a:ext cx="5491956" cy="3342031"/>
          </a:xfrm>
          <a:prstGeom prst="rect">
            <a:avLst/>
          </a:prstGeom>
        </p:spPr>
      </p:pic>
      <p:sp>
        <p:nvSpPr>
          <p:cNvPr id="3" name="TextBox 2" descr="Increasing scrutiny of public investment in research projects and infrastructures&#13;&#10;Changing models of university financing&#13;&#10;">
            <a:extLst>
              <a:ext uri="{FF2B5EF4-FFF2-40B4-BE49-F238E27FC236}">
                <a16:creationId xmlns:a16="http://schemas.microsoft.com/office/drawing/2014/main" id="{7CF1DBED-7F64-B43A-0094-3025DB3D87F9}"/>
              </a:ext>
            </a:extLst>
          </p:cNvPr>
          <p:cNvSpPr txBox="1"/>
          <p:nvPr/>
        </p:nvSpPr>
        <p:spPr>
          <a:xfrm>
            <a:off x="628650" y="1268016"/>
            <a:ext cx="2768125" cy="3745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Increasing scrutiny of public investment in research projects and infrastructures</a:t>
            </a:r>
          </a:p>
          <a:p>
            <a:pPr marL="285750" indent="-285750">
              <a:lnSpc>
                <a:spcPct val="150000"/>
              </a:lnSpc>
              <a:buFont typeface="Arial" panose="020B0604020202020204" pitchFamily="34" charset="0"/>
              <a:buChar char="•"/>
            </a:pPr>
            <a:r>
              <a:rPr lang="en-GB" sz="2000" dirty="0">
                <a:latin typeface="Avenir Book" panose="02000503020000020003" pitchFamily="2" charset="0"/>
              </a:rPr>
              <a:t>Changing models of university financing</a:t>
            </a:r>
          </a:p>
        </p:txBody>
      </p:sp>
      <p:cxnSp>
        <p:nvCxnSpPr>
          <p:cNvPr id="10" name="Straight Connector 9">
            <a:extLst>
              <a:ext uri="{FF2B5EF4-FFF2-40B4-BE49-F238E27FC236}">
                <a16:creationId xmlns:a16="http://schemas.microsoft.com/office/drawing/2014/main" id="{DA50B37C-332B-124F-8FAF-86BEC381565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50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7CFBD3-EC07-1653-FF12-237F359308B7}"/>
              </a:ext>
            </a:extLst>
          </p:cNvPr>
          <p:cNvSpPr>
            <a:spLocks noGrp="1"/>
          </p:cNvSpPr>
          <p:nvPr>
            <p:ph type="title"/>
          </p:nvPr>
        </p:nvSpPr>
        <p:spPr>
          <a:xfrm>
            <a:off x="3220234" y="230872"/>
            <a:ext cx="6353766" cy="994172"/>
          </a:xfrm>
        </p:spPr>
        <p:txBody>
          <a:bodyPr>
            <a:normAutofit/>
          </a:bodyPr>
          <a:lstStyle/>
          <a:p>
            <a:r>
              <a:rPr lang="en-GB" b="1" dirty="0">
                <a:latin typeface="Avenir Book" panose="02000503020000020003" pitchFamily="2" charset="0"/>
              </a:rPr>
              <a:t>3. 4. SDGs and Global Good</a:t>
            </a:r>
          </a:p>
        </p:txBody>
      </p:sp>
      <p:pic>
        <p:nvPicPr>
          <p:cNvPr id="6" name="Picture 5" descr="Picture of the globe">
            <a:extLst>
              <a:ext uri="{FF2B5EF4-FFF2-40B4-BE49-F238E27FC236}">
                <a16:creationId xmlns:a16="http://schemas.microsoft.com/office/drawing/2014/main" id="{BC707C98-BEF5-8B4E-9469-CBE7F3B6A157}"/>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15221" r="11089" b="15020"/>
          <a:stretch/>
        </p:blipFill>
        <p:spPr>
          <a:xfrm>
            <a:off x="208128" y="470165"/>
            <a:ext cx="3442106" cy="3142397"/>
          </a:xfrm>
          <a:prstGeom prst="rect">
            <a:avLst/>
          </a:prstGeom>
        </p:spPr>
      </p:pic>
      <p:sp>
        <p:nvSpPr>
          <p:cNvPr id="2" name="TextBox 1">
            <a:extLst>
              <a:ext uri="{FF2B5EF4-FFF2-40B4-BE49-F238E27FC236}">
                <a16:creationId xmlns:a16="http://schemas.microsoft.com/office/drawing/2014/main" id="{C3800B42-5D87-863F-FC05-D50DEDD22173}"/>
              </a:ext>
            </a:extLst>
          </p:cNvPr>
          <p:cNvSpPr txBox="1"/>
          <p:nvPr/>
        </p:nvSpPr>
        <p:spPr>
          <a:xfrm>
            <a:off x="252795" y="3652599"/>
            <a:ext cx="4135120" cy="1015663"/>
          </a:xfrm>
          <a:prstGeom prst="rect">
            <a:avLst/>
          </a:prstGeom>
          <a:noFill/>
        </p:spPr>
        <p:txBody>
          <a:bodyPr wrap="square" rtlCol="0">
            <a:spAutoFit/>
          </a:bodyPr>
          <a:lstStyle/>
          <a:p>
            <a:r>
              <a:rPr lang="en-GB" sz="2000" dirty="0">
                <a:latin typeface="Avenir Book" panose="02000503020000020003" pitchFamily="2" charset="0"/>
              </a:rPr>
              <a:t>Increased support and funding for research that addresses SDGS and contributes to global development</a:t>
            </a:r>
          </a:p>
        </p:txBody>
      </p:sp>
      <p:pic>
        <p:nvPicPr>
          <p:cNvPr id="7" name="Picture 6" descr="Diagram illustrating the sustainable development goals">
            <a:extLst>
              <a:ext uri="{FF2B5EF4-FFF2-40B4-BE49-F238E27FC236}">
                <a16:creationId xmlns:a16="http://schemas.microsoft.com/office/drawing/2014/main" id="{6AB4573C-0863-2B44-AB17-CEEC49C8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915" y="1629981"/>
            <a:ext cx="4547957" cy="3513519"/>
          </a:xfrm>
          <a:prstGeom prst="rect">
            <a:avLst/>
          </a:prstGeom>
        </p:spPr>
      </p:pic>
      <p:cxnSp>
        <p:nvCxnSpPr>
          <p:cNvPr id="9" name="Straight Connector 8">
            <a:extLst>
              <a:ext uri="{FF2B5EF4-FFF2-40B4-BE49-F238E27FC236}">
                <a16:creationId xmlns:a16="http://schemas.microsoft.com/office/drawing/2014/main" id="{EDF03283-F640-E5A3-99D9-9F7DA2E32FFB}"/>
              </a:ext>
              <a:ext uri="{C183D7F6-B498-43B3-948B-1728B52AA6E4}">
                <adec:decorative xmlns:adec="http://schemas.microsoft.com/office/drawing/2017/decorative" val="1"/>
              </a:ext>
            </a:extLst>
          </p:cNvPr>
          <p:cNvCxnSpPr>
            <a:cxnSpLocks/>
          </p:cNvCxnSpPr>
          <p:nvPr/>
        </p:nvCxnSpPr>
        <p:spPr>
          <a:xfrm>
            <a:off x="3769895" y="996554"/>
            <a:ext cx="537410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9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3B0D-E458-5C13-F212-A5ADF33DD9A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5. Blurred Lines</a:t>
            </a:r>
          </a:p>
        </p:txBody>
      </p:sp>
      <p:graphicFrame>
        <p:nvGraphicFramePr>
          <p:cNvPr id="5" name="Content Placeholder 4" descr="Academia, industry, civil society, government">
            <a:extLst>
              <a:ext uri="{FF2B5EF4-FFF2-40B4-BE49-F238E27FC236}">
                <a16:creationId xmlns:a16="http://schemas.microsoft.com/office/drawing/2014/main" id="{83B1635E-2602-6454-9389-8AF5DF0FBDFB}"/>
              </a:ext>
            </a:extLst>
          </p:cNvPr>
          <p:cNvGraphicFramePr>
            <a:graphicFrameLocks noGrp="1"/>
          </p:cNvGraphicFramePr>
          <p:nvPr>
            <p:ph idx="1"/>
            <p:extLst>
              <p:ext uri="{D42A27DB-BD31-4B8C-83A1-F6EECF244321}">
                <p14:modId xmlns:p14="http://schemas.microsoft.com/office/powerpoint/2010/main" val="1119486311"/>
              </p:ext>
            </p:extLst>
          </p:nvPr>
        </p:nvGraphicFramePr>
        <p:xfrm>
          <a:off x="-1941816" y="1268016"/>
          <a:ext cx="8897420" cy="3677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icture showing a lightbulb to illustrate innovation">
            <a:extLst>
              <a:ext uri="{FF2B5EF4-FFF2-40B4-BE49-F238E27FC236}">
                <a16:creationId xmlns:a16="http://schemas.microsoft.com/office/drawing/2014/main" id="{E6E61560-7119-C07F-C201-5CC699077A78}"/>
              </a:ext>
            </a:extLst>
          </p:cNvPr>
          <p:cNvPicPr>
            <a:picLocks noChangeAspect="1"/>
          </p:cNvPicPr>
          <p:nvPr/>
        </p:nvPicPr>
        <p:blipFill>
          <a:blip r:embed="rId8"/>
          <a:stretch>
            <a:fillRect/>
          </a:stretch>
        </p:blipFill>
        <p:spPr>
          <a:xfrm>
            <a:off x="5100034" y="1335930"/>
            <a:ext cx="3354031" cy="3332322"/>
          </a:xfrm>
          <a:prstGeom prst="rect">
            <a:avLst/>
          </a:prstGeom>
        </p:spPr>
      </p:pic>
      <p:cxnSp>
        <p:nvCxnSpPr>
          <p:cNvPr id="4" name="Straight Connector 3">
            <a:extLst>
              <a:ext uri="{FF2B5EF4-FFF2-40B4-BE49-F238E27FC236}">
                <a16:creationId xmlns:a16="http://schemas.microsoft.com/office/drawing/2014/main" id="{5FFF1349-3DE0-3D62-6967-7CCC93F7B68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72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B7EA-7C9B-ED79-ED0F-4566ED1E6C6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6/7. Societal Involvement</a:t>
            </a:r>
          </a:p>
        </p:txBody>
      </p:sp>
      <p:pic>
        <p:nvPicPr>
          <p:cNvPr id="6" name="Content Placeholder 5" descr="Picture illustrating citizen science ">
            <a:extLst>
              <a:ext uri="{FF2B5EF4-FFF2-40B4-BE49-F238E27FC236}">
                <a16:creationId xmlns:a16="http://schemas.microsoft.com/office/drawing/2014/main" id="{FC519116-7148-4694-A042-5EB047DBC65D}"/>
              </a:ext>
            </a:extLst>
          </p:cNvPr>
          <p:cNvPicPr>
            <a:picLocks noGrp="1" noChangeAspect="1"/>
          </p:cNvPicPr>
          <p:nvPr>
            <p:ph idx="1"/>
          </p:nvPr>
        </p:nvPicPr>
        <p:blipFill>
          <a:blip r:embed="rId3"/>
          <a:stretch>
            <a:fillRect/>
          </a:stretch>
        </p:blipFill>
        <p:spPr>
          <a:xfrm>
            <a:off x="2689420" y="1028945"/>
            <a:ext cx="3565133" cy="4114555"/>
          </a:xfrm>
        </p:spPr>
      </p:pic>
      <p:cxnSp>
        <p:nvCxnSpPr>
          <p:cNvPr id="4" name="Straight Connector 3">
            <a:extLst>
              <a:ext uri="{FF2B5EF4-FFF2-40B4-BE49-F238E27FC236}">
                <a16:creationId xmlns:a16="http://schemas.microsoft.com/office/drawing/2014/main" id="{B3BE89B7-94E9-39FC-C489-1D534F21229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B8BBCA-4967-2889-BCF1-175422A94D14}"/>
              </a:ext>
            </a:extLst>
          </p:cNvPr>
          <p:cNvSpPr txBox="1"/>
          <p:nvPr/>
        </p:nvSpPr>
        <p:spPr>
          <a:xfrm>
            <a:off x="5749952" y="4869656"/>
            <a:ext cx="2459328" cy="246221"/>
          </a:xfrm>
          <a:prstGeom prst="rect">
            <a:avLst/>
          </a:prstGeom>
          <a:noFill/>
        </p:spPr>
        <p:txBody>
          <a:bodyPr wrap="none" rtlCol="0">
            <a:spAutoFit/>
          </a:bodyPr>
          <a:lstStyle/>
          <a:p>
            <a:r>
              <a:rPr lang="en-GB" sz="1000" dirty="0"/>
              <a:t>https://</a:t>
            </a:r>
            <a:r>
              <a:rPr lang="en-GB" sz="1000" dirty="0" err="1"/>
              <a:t>citizenscience.org</a:t>
            </a:r>
            <a:r>
              <a:rPr lang="en-GB" sz="1000" dirty="0"/>
              <a:t>/youth-learning/</a:t>
            </a:r>
          </a:p>
        </p:txBody>
      </p:sp>
    </p:spTree>
    <p:extLst>
      <p:ext uri="{BB962C8B-B14F-4D97-AF65-F5344CB8AC3E}">
        <p14:creationId xmlns:p14="http://schemas.microsoft.com/office/powerpoint/2010/main" val="2146082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67075FE-17D4-4A37-B405-512E6FC50D75}"/>
              </a:ext>
            </a:extLst>
          </p:cNvPr>
          <p:cNvSpPr>
            <a:spLocks noGrp="1"/>
          </p:cNvSpPr>
          <p:nvPr>
            <p:ph type="title"/>
          </p:nvPr>
        </p:nvSpPr>
        <p:spPr>
          <a:xfrm>
            <a:off x="259987" y="151885"/>
            <a:ext cx="9285668" cy="994172"/>
          </a:xfrm>
        </p:spPr>
        <p:txBody>
          <a:bodyPr>
            <a:normAutofit/>
          </a:bodyPr>
          <a:lstStyle/>
          <a:p>
            <a:r>
              <a:rPr lang="en-GB" sz="3000" b="1" dirty="0">
                <a:latin typeface="Avenir Book" panose="02000503020000020003" pitchFamily="2" charset="0"/>
              </a:rPr>
              <a:t>New Challenges for Responsible Research Models</a:t>
            </a:r>
            <a:endParaRPr lang="en-GB" sz="3000" dirty="0"/>
          </a:p>
        </p:txBody>
      </p:sp>
      <p:sp>
        <p:nvSpPr>
          <p:cNvPr id="3" name="Content Placeholder 2">
            <a:extLst>
              <a:ext uri="{FF2B5EF4-FFF2-40B4-BE49-F238E27FC236}">
                <a16:creationId xmlns:a16="http://schemas.microsoft.com/office/drawing/2014/main" id="{3C0B9734-7BD6-6666-7E52-803FC68B5F00}"/>
              </a:ext>
            </a:extLst>
          </p:cNvPr>
          <p:cNvSpPr>
            <a:spLocks noGrp="1"/>
          </p:cNvSpPr>
          <p:nvPr>
            <p:ph idx="1"/>
          </p:nvPr>
        </p:nvSpPr>
        <p:spPr>
          <a:xfrm>
            <a:off x="428626" y="1295561"/>
            <a:ext cx="8610443" cy="3847940"/>
          </a:xfrm>
        </p:spPr>
        <p:txBody>
          <a:bodyPr>
            <a:normAutofit lnSpcReduction="10000"/>
          </a:bodyPr>
          <a:lstStyle/>
          <a:p>
            <a:r>
              <a:rPr lang="en-GB" dirty="0">
                <a:latin typeface="Avenir Book" panose="02000503020000020003" pitchFamily="2" charset="0"/>
              </a:rPr>
              <a:t>Broader scope for research impact, but ….</a:t>
            </a:r>
          </a:p>
          <a:p>
            <a:pPr lvl="1">
              <a:lnSpc>
                <a:spcPct val="150000"/>
              </a:lnSpc>
            </a:pPr>
            <a:r>
              <a:rPr lang="en-GB" dirty="0">
                <a:latin typeface="Avenir Book" panose="02000503020000020003" pitchFamily="2" charset="0"/>
              </a:rPr>
              <a:t>How do we distribute responsibility in/for digital systems and distributed research </a:t>
            </a:r>
          </a:p>
          <a:p>
            <a:pPr lvl="1">
              <a:lnSpc>
                <a:spcPct val="150000"/>
              </a:lnSpc>
            </a:pPr>
            <a:r>
              <a:rPr lang="en-GB" dirty="0">
                <a:latin typeface="Avenir Book" panose="02000503020000020003" pitchFamily="2" charset="0"/>
              </a:rPr>
              <a:t>How do we facilitate the inclusion of non-researchers in research </a:t>
            </a:r>
          </a:p>
          <a:p>
            <a:pPr lvl="1">
              <a:lnSpc>
                <a:spcPct val="150000"/>
              </a:lnSpc>
            </a:pPr>
            <a:r>
              <a:rPr lang="en-GB" dirty="0">
                <a:latin typeface="Avenir Book" panose="02000503020000020003" pitchFamily="2" charset="0"/>
              </a:rPr>
              <a:t>How do we manage sharing and re-use of data</a:t>
            </a:r>
          </a:p>
          <a:p>
            <a:pPr marL="1085831" lvl="2" indent="-285743">
              <a:lnSpc>
                <a:spcPct val="170000"/>
              </a:lnSpc>
            </a:pPr>
            <a:r>
              <a:rPr lang="en-GB" dirty="0">
                <a:latin typeface="Avenir Book" panose="02000503020000020003" pitchFamily="2" charset="0"/>
              </a:rPr>
              <a:t>Control </a:t>
            </a:r>
          </a:p>
          <a:p>
            <a:pPr marL="1085831" lvl="2" indent="-285743">
              <a:lnSpc>
                <a:spcPct val="170000"/>
              </a:lnSpc>
            </a:pPr>
            <a:r>
              <a:rPr lang="en-GB" dirty="0">
                <a:latin typeface="Avenir Book" panose="02000503020000020003" pitchFamily="2" charset="0"/>
              </a:rPr>
              <a:t>Ownership</a:t>
            </a:r>
          </a:p>
          <a:p>
            <a:pPr marL="1085831" lvl="2" indent="-285743">
              <a:lnSpc>
                <a:spcPct val="170000"/>
              </a:lnSpc>
            </a:pPr>
            <a:r>
              <a:rPr lang="en-GB" dirty="0">
                <a:latin typeface="Avenir Book" panose="02000503020000020003" pitchFamily="2" charset="0"/>
              </a:rPr>
              <a:t>Inclusion</a:t>
            </a:r>
          </a:p>
          <a:p>
            <a:pPr marL="1085831" lvl="2" indent="-285743">
              <a:lnSpc>
                <a:spcPct val="170000"/>
              </a:lnSpc>
            </a:pPr>
            <a:r>
              <a:rPr lang="en-GB" dirty="0">
                <a:latin typeface="Avenir Book" panose="02000503020000020003" pitchFamily="2" charset="0"/>
              </a:rPr>
              <a:t>Reuse</a:t>
            </a:r>
          </a:p>
        </p:txBody>
      </p:sp>
      <p:cxnSp>
        <p:nvCxnSpPr>
          <p:cNvPr id="10" name="Straight Connector 9">
            <a:extLst>
              <a:ext uri="{FF2B5EF4-FFF2-40B4-BE49-F238E27FC236}">
                <a16:creationId xmlns:a16="http://schemas.microsoft.com/office/drawing/2014/main" id="{CF81C1F3-7500-8799-F8AA-D88EDD985B96}"/>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0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6E97-8038-9FBE-4F12-79D369FB8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E47A6-3E38-9E1C-F1D1-F54991F0A2BC}"/>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D5CA09B5-E5F6-69EB-940E-1E7EA9129D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9280DDE1-98D7-21A5-CE34-D4FB16F89ED5}"/>
              </a:ext>
            </a:extLst>
          </p:cNvPr>
          <p:cNvSpPr txBox="1"/>
          <p:nvPr/>
        </p:nvSpPr>
        <p:spPr>
          <a:xfrm>
            <a:off x="3667539" y="2119476"/>
            <a:ext cx="2573140" cy="615553"/>
          </a:xfrm>
          <a:prstGeom prst="rect">
            <a:avLst/>
          </a:prstGeom>
          <a:solidFill>
            <a:schemeClr val="bg1"/>
          </a:solidFill>
        </p:spPr>
        <p:txBody>
          <a:bodyPr wrap="none" rtlCol="0">
            <a:spAutoFit/>
          </a:bodyPr>
          <a:lstStyle/>
          <a:p>
            <a:r>
              <a:rPr lang="en-GB" sz="2000" b="1" dirty="0" err="1">
                <a:latin typeface="Avenir Book" panose="02000503020000020003" pitchFamily="2" charset="0"/>
              </a:rPr>
              <a:t>partici.fi</a:t>
            </a:r>
            <a:r>
              <a:rPr lang="en-GB" sz="2000" b="1" dirty="0">
                <a:latin typeface="Avenir Book" panose="02000503020000020003" pitchFamily="2" charset="0"/>
              </a:rPr>
              <a:t>/28561866 </a:t>
            </a:r>
            <a:r>
              <a:rPr lang="en-GB" sz="2000" b="1" i="1" dirty="0">
                <a:solidFill>
                  <a:srgbClr val="FF0000"/>
                </a:solidFill>
                <a:latin typeface="Avenir Book" panose="02000503020000020003" pitchFamily="2" charset="0"/>
              </a:rPr>
              <a:t> </a:t>
            </a:r>
          </a:p>
          <a:p>
            <a:endParaRPr lang="en-GB" dirty="0"/>
          </a:p>
        </p:txBody>
      </p:sp>
    </p:spTree>
    <p:extLst>
      <p:ext uri="{BB962C8B-B14F-4D97-AF65-F5344CB8AC3E}">
        <p14:creationId xmlns:p14="http://schemas.microsoft.com/office/powerpoint/2010/main" val="163984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E1696CE5-8243-1FA8-8562-65EB20686336}"/>
              </a:ext>
            </a:extLst>
          </p:cNvPr>
          <p:cNvSpPr>
            <a:spLocks noGrp="1"/>
          </p:cNvSpPr>
          <p:nvPr>
            <p:ph type="title"/>
          </p:nvPr>
        </p:nvSpPr>
        <p:spPr>
          <a:xfrm>
            <a:off x="311700" y="345895"/>
            <a:ext cx="8520600" cy="572700"/>
          </a:xfrm>
        </p:spPr>
        <p:txBody>
          <a:bodyPr>
            <a:noAutofit/>
          </a:bodyPr>
          <a:lstStyle/>
          <a:p>
            <a:r>
              <a:rPr lang="en-GB" sz="3200" b="1" dirty="0">
                <a:latin typeface="Avenir Book" panose="02000503020000020003" pitchFamily="2" charset="0"/>
              </a:rPr>
              <a:t>Questions for Responsible Research</a:t>
            </a:r>
            <a:endParaRPr lang="en-GB" sz="3200" dirty="0"/>
          </a:p>
        </p:txBody>
      </p:sp>
      <p:sp>
        <p:nvSpPr>
          <p:cNvPr id="3" name="Text Placeholder 2">
            <a:extLst>
              <a:ext uri="{FF2B5EF4-FFF2-40B4-BE49-F238E27FC236}">
                <a16:creationId xmlns:a16="http://schemas.microsoft.com/office/drawing/2014/main" id="{946B2BCA-456F-604D-AFE7-A4695E34D833}"/>
              </a:ext>
            </a:extLst>
          </p:cNvPr>
          <p:cNvSpPr>
            <a:spLocks noGrp="1"/>
          </p:cNvSpPr>
          <p:nvPr>
            <p:ph type="body" idx="1"/>
          </p:nvPr>
        </p:nvSpPr>
        <p:spPr>
          <a:xfrm>
            <a:off x="542924" y="1152474"/>
            <a:ext cx="8143876" cy="3917365"/>
          </a:xfrm>
        </p:spPr>
        <p:txBody>
          <a:bodyPr>
            <a:noAutofit/>
          </a:bodyPr>
          <a:lstStyle/>
          <a:p>
            <a:pPr>
              <a:lnSpc>
                <a:spcPct val="150000"/>
              </a:lnSpc>
            </a:pPr>
            <a:r>
              <a:rPr lang="en-GB" sz="2000" dirty="0">
                <a:solidFill>
                  <a:schemeClr val="tx1"/>
                </a:solidFill>
                <a:latin typeface="Avenir Book" panose="02000503020000020003" pitchFamily="2" charset="0"/>
              </a:rPr>
              <a:t>How to balance the power of digital technologies vs responsible research? </a:t>
            </a:r>
          </a:p>
          <a:p>
            <a:pPr>
              <a:lnSpc>
                <a:spcPct val="150000"/>
              </a:lnSpc>
            </a:pPr>
            <a:r>
              <a:rPr lang="en-GB" sz="2000" dirty="0">
                <a:solidFill>
                  <a:schemeClr val="tx1"/>
                </a:solidFill>
                <a:latin typeface="Avenir Book" panose="02000503020000020003" pitchFamily="2" charset="0"/>
              </a:rPr>
              <a:t>How to enable changes to culture of science?</a:t>
            </a:r>
          </a:p>
          <a:p>
            <a:pPr>
              <a:lnSpc>
                <a:spcPct val="150000"/>
              </a:lnSpc>
            </a:pPr>
            <a:r>
              <a:rPr lang="en-GB" sz="2000" dirty="0">
                <a:solidFill>
                  <a:schemeClr val="tx1"/>
                </a:solidFill>
                <a:latin typeface="Avenir Book" panose="02000503020000020003" pitchFamily="2" charset="0"/>
              </a:rPr>
              <a:t>How  can research benefit the most number of people around the world?</a:t>
            </a:r>
          </a:p>
          <a:p>
            <a:pPr marL="114300" indent="0">
              <a:lnSpc>
                <a:spcPct val="150000"/>
              </a:lnSpc>
              <a:buNone/>
            </a:pPr>
            <a:endParaRPr lang="en-GB" sz="2000" dirty="0">
              <a:solidFill>
                <a:schemeClr val="tx1"/>
              </a:solidFill>
              <a:latin typeface="Avenir Book" panose="02000503020000020003" pitchFamily="2" charset="0"/>
            </a:endParaRPr>
          </a:p>
          <a:p>
            <a:pPr marL="114300" indent="0">
              <a:lnSpc>
                <a:spcPct val="150000"/>
              </a:lnSpc>
              <a:buNone/>
            </a:pPr>
            <a:r>
              <a:rPr lang="en-GB" sz="2000" i="1" dirty="0">
                <a:solidFill>
                  <a:srgbClr val="FF0000"/>
                </a:solidFill>
                <a:latin typeface="Avenir Book" panose="02000503020000020003" pitchFamily="2" charset="0"/>
              </a:rPr>
              <a:t>How do we support equitable research?</a:t>
            </a:r>
          </a:p>
        </p:txBody>
      </p:sp>
      <p:cxnSp>
        <p:nvCxnSpPr>
          <p:cNvPr id="8" name="Straight Connector 7">
            <a:extLst>
              <a:ext uri="{FF2B5EF4-FFF2-40B4-BE49-F238E27FC236}">
                <a16:creationId xmlns:a16="http://schemas.microsoft.com/office/drawing/2014/main" id="{1B19D605-D9E0-8B4E-3A11-90A489EDCC90}"/>
              </a:ext>
              <a:ext uri="{C183D7F6-B498-43B3-948B-1728B52AA6E4}">
                <adec:decorative xmlns:adec="http://schemas.microsoft.com/office/drawing/2017/decorative" val="1"/>
              </a:ext>
            </a:extLst>
          </p:cNvPr>
          <p:cNvCxnSpPr>
            <a:cxnSpLocks/>
          </p:cNvCxnSpPr>
          <p:nvPr/>
        </p:nvCxnSpPr>
        <p:spPr>
          <a:xfrm>
            <a:off x="311700" y="996554"/>
            <a:ext cx="883230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A cartoon of a person and a child looking at a baseball game&#10;&#10;Description automatically generated">
            <a:extLst>
              <a:ext uri="{FF2B5EF4-FFF2-40B4-BE49-F238E27FC236}">
                <a16:creationId xmlns:a16="http://schemas.microsoft.com/office/drawing/2014/main" id="{91898F42-49EC-4DA0-D1A1-864B426E9B1E}"/>
              </a:ext>
            </a:extLst>
          </p:cNvPr>
          <p:cNvPicPr>
            <a:picLocks noChangeAspect="1"/>
          </p:cNvPicPr>
          <p:nvPr/>
        </p:nvPicPr>
        <p:blipFill>
          <a:blip r:embed="rId3"/>
          <a:stretch>
            <a:fillRect/>
          </a:stretch>
        </p:blipFill>
        <p:spPr>
          <a:xfrm>
            <a:off x="6023112" y="3186750"/>
            <a:ext cx="2508389" cy="1883089"/>
          </a:xfrm>
          <a:prstGeom prst="rect">
            <a:avLst/>
          </a:prstGeom>
        </p:spPr>
      </p:pic>
    </p:spTree>
    <p:extLst>
      <p:ext uri="{BB962C8B-B14F-4D97-AF65-F5344CB8AC3E}">
        <p14:creationId xmlns:p14="http://schemas.microsoft.com/office/powerpoint/2010/main" val="82338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Title 3">
            <a:extLst>
              <a:ext uri="{FF2B5EF4-FFF2-40B4-BE49-F238E27FC236}">
                <a16:creationId xmlns:a16="http://schemas.microsoft.com/office/drawing/2014/main" id="{2F574C0B-1DE7-F1FC-AD6E-D002480C54E7}"/>
              </a:ext>
            </a:extLst>
          </p:cNvPr>
          <p:cNvSpPr>
            <a:spLocks noGrp="1"/>
          </p:cNvSpPr>
          <p:nvPr>
            <p:ph type="title"/>
          </p:nvPr>
        </p:nvSpPr>
        <p:spPr>
          <a:xfrm>
            <a:off x="428625" y="426585"/>
            <a:ext cx="7886700" cy="994172"/>
          </a:xfrm>
        </p:spPr>
        <p:txBody>
          <a:bodyPr>
            <a:normAutofit fontScale="90000"/>
          </a:bodyPr>
          <a:lstStyle/>
          <a:p>
            <a:r>
              <a:rPr lang="en-GB" b="1" dirty="0">
                <a:latin typeface="Avenir Book" panose="02000503020000020003" pitchFamily="2" charset="0"/>
              </a:rPr>
              <a:t>Time For A New Approach?</a:t>
            </a:r>
            <a:br>
              <a:rPr lang="en-GB" b="1" dirty="0">
                <a:latin typeface="Avenir Book" panose="02000503020000020003" pitchFamily="2" charset="0"/>
              </a:rPr>
            </a:br>
            <a:endParaRPr lang="en-GB" dirty="0"/>
          </a:p>
        </p:txBody>
      </p:sp>
      <p:pic>
        <p:nvPicPr>
          <p:cNvPr id="8" name="Google Shape;244;g5e5392d084_0_141" descr="Picture of new requirements of science: 1. Increase trust in science, don't waste public resources, 2. Get constructive feedback, 3. Be international and inclusive, 4. Increase the speed of discovery">
            <a:extLst>
              <a:ext uri="{FF2B5EF4-FFF2-40B4-BE49-F238E27FC236}">
                <a16:creationId xmlns:a16="http://schemas.microsoft.com/office/drawing/2014/main" id="{638126EE-33DE-334E-9EB3-6D96F44027B0}"/>
              </a:ext>
            </a:extLst>
          </p:cNvPr>
          <p:cNvPicPr preferRelativeResize="0"/>
          <p:nvPr/>
        </p:nvPicPr>
        <p:blipFill rotWithShape="1">
          <a:blip r:embed="rId3">
            <a:alphaModFix/>
          </a:blip>
          <a:srcRect t="27879"/>
          <a:stretch/>
        </p:blipFill>
        <p:spPr>
          <a:xfrm>
            <a:off x="1143000" y="1207827"/>
            <a:ext cx="6857999" cy="3776195"/>
          </a:xfrm>
          <a:prstGeom prst="rect">
            <a:avLst/>
          </a:prstGeom>
          <a:noFill/>
          <a:ln>
            <a:noFill/>
          </a:ln>
        </p:spPr>
      </p:pic>
      <p:sp>
        <p:nvSpPr>
          <p:cNvPr id="2" name="TextBox 1">
            <a:extLst>
              <a:ext uri="{FF2B5EF4-FFF2-40B4-BE49-F238E27FC236}">
                <a16:creationId xmlns:a16="http://schemas.microsoft.com/office/drawing/2014/main" id="{006942C2-1D63-40A5-5AF1-F670D9EA6C9C}"/>
              </a:ext>
            </a:extLst>
          </p:cNvPr>
          <p:cNvSpPr txBox="1"/>
          <p:nvPr/>
        </p:nvSpPr>
        <p:spPr>
          <a:xfrm>
            <a:off x="3219148" y="2858881"/>
            <a:ext cx="3074881" cy="307777"/>
          </a:xfrm>
          <a:prstGeom prst="rect">
            <a:avLst/>
          </a:prstGeom>
          <a:solidFill>
            <a:schemeClr val="bg1"/>
          </a:solidFill>
          <a:ln w="47625">
            <a:solidFill>
              <a:srgbClr val="FF0000"/>
            </a:solidFill>
          </a:ln>
        </p:spPr>
        <p:txBody>
          <a:bodyPr wrap="none" rtlCol="0">
            <a:spAutoFit/>
          </a:bodyPr>
          <a:lstStyle/>
          <a:p>
            <a:r>
              <a:rPr lang="en-GB" dirty="0">
                <a:latin typeface="Avenir Book" panose="02000503020000020003" pitchFamily="2" charset="0"/>
              </a:rPr>
              <a:t>We need to start to effectively share</a:t>
            </a:r>
          </a:p>
        </p:txBody>
      </p:sp>
      <p:cxnSp>
        <p:nvCxnSpPr>
          <p:cNvPr id="13" name="Straight Connector 12">
            <a:extLst>
              <a:ext uri="{FF2B5EF4-FFF2-40B4-BE49-F238E27FC236}">
                <a16:creationId xmlns:a16="http://schemas.microsoft.com/office/drawing/2014/main" id="{2C3C705B-D3D7-3AB5-87FB-57FE4ED68A0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DEBD-E49E-614B-8D44-4D616080DC8C}"/>
              </a:ext>
            </a:extLst>
          </p:cNvPr>
          <p:cNvSpPr>
            <a:spLocks noGrp="1"/>
          </p:cNvSpPr>
          <p:nvPr>
            <p:ph type="title"/>
          </p:nvPr>
        </p:nvSpPr>
        <p:spPr>
          <a:xfrm>
            <a:off x="428625" y="284602"/>
            <a:ext cx="7886700" cy="812678"/>
          </a:xfrm>
        </p:spPr>
        <p:txBody>
          <a:bodyPr>
            <a:normAutofit/>
          </a:bodyPr>
          <a:lstStyle/>
          <a:p>
            <a:r>
              <a:rPr lang="en-US" sz="3200" b="1" dirty="0">
                <a:latin typeface="Avenir Book" panose="02000503020000020003" pitchFamily="2" charset="0"/>
              </a:rPr>
              <a:t>Plan for the Morning</a:t>
            </a:r>
          </a:p>
        </p:txBody>
      </p:sp>
      <p:sp>
        <p:nvSpPr>
          <p:cNvPr id="3" name="Content Placeholder 2">
            <a:extLst>
              <a:ext uri="{FF2B5EF4-FFF2-40B4-BE49-F238E27FC236}">
                <a16:creationId xmlns:a16="http://schemas.microsoft.com/office/drawing/2014/main" id="{7311F0B6-2549-AE4B-853F-CB38F566978C}"/>
              </a:ext>
            </a:extLst>
          </p:cNvPr>
          <p:cNvSpPr>
            <a:spLocks noGrp="1"/>
          </p:cNvSpPr>
          <p:nvPr>
            <p:ph idx="1"/>
          </p:nvPr>
        </p:nvSpPr>
        <p:spPr>
          <a:xfrm>
            <a:off x="428625" y="1294551"/>
            <a:ext cx="8086725" cy="3338172"/>
          </a:xfrm>
        </p:spPr>
        <p:txBody>
          <a:bodyPr>
            <a:normAutofit/>
          </a:bodyPr>
          <a:lstStyle/>
          <a:p>
            <a:pPr marL="0" indent="0">
              <a:buNone/>
            </a:pPr>
            <a:endParaRPr lang="en-GB" sz="2400" dirty="0"/>
          </a:p>
          <a:p>
            <a:pPr marL="342900" indent="-342900">
              <a:buAutoNum type="arabicPeriod"/>
            </a:pPr>
            <a:r>
              <a:rPr lang="en-GB" sz="2000" dirty="0">
                <a:latin typeface="Avenir Book" panose="02000503020000020003" pitchFamily="2" charset="0"/>
              </a:rPr>
              <a:t>Responsible conduct of research </a:t>
            </a:r>
          </a:p>
          <a:p>
            <a:pPr marL="342900" indent="-342900">
              <a:buAutoNum type="arabicPeriod"/>
            </a:pPr>
            <a:r>
              <a:rPr lang="en-GB" sz="2000" dirty="0">
                <a:latin typeface="Avenir Book" panose="02000503020000020003" pitchFamily="2" charset="0"/>
              </a:rPr>
              <a:t>Open Science as a new way of being responsible</a:t>
            </a:r>
          </a:p>
          <a:p>
            <a:pPr marL="342900" indent="-342900">
              <a:buAutoNum type="arabicPeriod"/>
            </a:pPr>
            <a:r>
              <a:rPr lang="en-GB" sz="2000" dirty="0">
                <a:latin typeface="Avenir Book" panose="02000503020000020003" pitchFamily="2" charset="0"/>
              </a:rPr>
              <a:t>Being a responsible, open science citizen</a:t>
            </a:r>
          </a:p>
          <a:p>
            <a:pPr marL="342900" indent="-342900">
              <a:buAutoNum type="arabicPeriod"/>
            </a:pPr>
            <a:endParaRPr lang="en-GB" sz="2000" dirty="0"/>
          </a:p>
          <a:p>
            <a:pPr marL="0" indent="0">
              <a:buNone/>
            </a:pPr>
            <a:r>
              <a:rPr lang="en-GB" sz="2000" i="1" dirty="0">
                <a:solidFill>
                  <a:srgbClr val="FF0000"/>
                </a:solidFill>
                <a:latin typeface="Avenir Book" panose="02000503020000020003" pitchFamily="2" charset="0"/>
              </a:rPr>
              <a:t>Not just about learning data science … learning responsible data practices</a:t>
            </a:r>
          </a:p>
          <a:p>
            <a:pPr marL="0" indent="0">
              <a:buNone/>
            </a:pPr>
            <a:endParaRPr lang="en-GB" sz="2000" i="1" dirty="0">
              <a:solidFill>
                <a:srgbClr val="FF0000"/>
              </a:solidFill>
              <a:latin typeface="Avenir Book" panose="02000503020000020003" pitchFamily="2" charset="0"/>
            </a:endParaRPr>
          </a:p>
          <a:p>
            <a:pPr marL="0" indent="0">
              <a:buNone/>
            </a:pPr>
            <a:r>
              <a:rPr lang="en-GB" sz="2000" dirty="0">
                <a:latin typeface="Avenir Book" panose="02000503020000020003" pitchFamily="2" charset="0"/>
              </a:rPr>
              <a:t>Please log in to </a:t>
            </a:r>
            <a:r>
              <a:rPr lang="en-GB" sz="2000" b="1" dirty="0" err="1">
                <a:latin typeface="Avenir Book" panose="02000503020000020003" pitchFamily="2" charset="0"/>
              </a:rPr>
              <a:t>partici.fi</a:t>
            </a:r>
            <a:r>
              <a:rPr lang="en-GB" sz="2000" b="1" dirty="0">
                <a:latin typeface="Avenir Book" panose="02000503020000020003" pitchFamily="2" charset="0"/>
              </a:rPr>
              <a:t>/28561866 </a:t>
            </a:r>
            <a:r>
              <a:rPr lang="en-GB" sz="2000" b="1" i="1" dirty="0">
                <a:solidFill>
                  <a:srgbClr val="FF0000"/>
                </a:solidFill>
                <a:latin typeface="Avenir Book" panose="02000503020000020003" pitchFamily="2" charset="0"/>
              </a:rPr>
              <a:t> </a:t>
            </a:r>
          </a:p>
          <a:p>
            <a:endParaRPr lang="en-US" dirty="0"/>
          </a:p>
        </p:txBody>
      </p:sp>
      <p:cxnSp>
        <p:nvCxnSpPr>
          <p:cNvPr id="4" name="Straight Connector 3">
            <a:extLst>
              <a:ext uri="{FF2B5EF4-FFF2-40B4-BE49-F238E27FC236}">
                <a16:creationId xmlns:a16="http://schemas.microsoft.com/office/drawing/2014/main" id="{13EFF592-500A-C14E-84E1-AED39F28913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3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03D6-4E30-D94C-9C0C-F9FE96C18A67}"/>
              </a:ext>
            </a:extLst>
          </p:cNvPr>
          <p:cNvSpPr>
            <a:spLocks noGrp="1"/>
          </p:cNvSpPr>
          <p:nvPr>
            <p:ph type="title"/>
          </p:nvPr>
        </p:nvSpPr>
        <p:spPr>
          <a:xfrm>
            <a:off x="322580" y="188715"/>
            <a:ext cx="7886700" cy="994172"/>
          </a:xfrm>
        </p:spPr>
        <p:txBody>
          <a:bodyPr>
            <a:normAutofit/>
          </a:bodyPr>
          <a:lstStyle/>
          <a:p>
            <a:r>
              <a:rPr lang="en-GB" sz="3200" b="1" dirty="0">
                <a:latin typeface="Avenir Book" panose="02000503020000020003" pitchFamily="2" charset="0"/>
              </a:rPr>
              <a:t>Is Openness the Answer?</a:t>
            </a:r>
          </a:p>
        </p:txBody>
      </p:sp>
      <p:sp>
        <p:nvSpPr>
          <p:cNvPr id="3" name="Content Placeholder 2">
            <a:extLst>
              <a:ext uri="{FF2B5EF4-FFF2-40B4-BE49-F238E27FC236}">
                <a16:creationId xmlns:a16="http://schemas.microsoft.com/office/drawing/2014/main" id="{4C4CCB38-28CA-3244-B226-ADF504830463}"/>
              </a:ext>
            </a:extLst>
          </p:cNvPr>
          <p:cNvSpPr>
            <a:spLocks noGrp="1"/>
          </p:cNvSpPr>
          <p:nvPr>
            <p:ph idx="1"/>
          </p:nvPr>
        </p:nvSpPr>
        <p:spPr>
          <a:xfrm>
            <a:off x="628651" y="1369218"/>
            <a:ext cx="4589392" cy="3853013"/>
          </a:xfrm>
        </p:spPr>
        <p:txBody>
          <a:bodyPr>
            <a:normAutofit/>
          </a:bodyPr>
          <a:lstStyle/>
          <a:p>
            <a:pPr>
              <a:lnSpc>
                <a:spcPct val="150000"/>
              </a:lnSpc>
            </a:pPr>
            <a:r>
              <a:rPr lang="en-GB" dirty="0">
                <a:latin typeface="Avenir Book" panose="02000503020000020003" pitchFamily="2" charset="0"/>
              </a:rPr>
              <a:t>Science has always been open(</a:t>
            </a:r>
            <a:r>
              <a:rPr lang="en-GB" dirty="0" err="1">
                <a:latin typeface="Avenir Book" panose="02000503020000020003" pitchFamily="2" charset="0"/>
              </a:rPr>
              <a:t>ish</a:t>
            </a:r>
            <a:r>
              <a:rPr lang="en-GB" dirty="0">
                <a:latin typeface="Avenir Book" panose="02000503020000020003" pitchFamily="2" charset="0"/>
              </a:rPr>
              <a:t>)</a:t>
            </a:r>
          </a:p>
          <a:p>
            <a:pPr marL="192881" indent="-192881">
              <a:lnSpc>
                <a:spcPct val="150000"/>
              </a:lnSpc>
              <a:buFont typeface="Arial" charset="0"/>
              <a:buChar char="•"/>
            </a:pPr>
            <a:r>
              <a:rPr lang="en-US" dirty="0">
                <a:latin typeface="Avenir Book" panose="02000503020000020003" pitchFamily="2" charset="0"/>
              </a:rPr>
              <a:t>Long tradition of sharing resources and scrutinizing research</a:t>
            </a:r>
          </a:p>
          <a:p>
            <a:pPr marL="192881" indent="-192881">
              <a:lnSpc>
                <a:spcPct val="150000"/>
              </a:lnSpc>
              <a:buFont typeface="Arial" charset="0"/>
              <a:buChar char="•"/>
            </a:pPr>
            <a:r>
              <a:rPr lang="en-US" dirty="0">
                <a:latin typeface="Avenir Book" panose="02000503020000020003" pitchFamily="2" charset="0"/>
              </a:rPr>
              <a:t>Transparency of data and sharing of resources key to advancing research</a:t>
            </a:r>
          </a:p>
        </p:txBody>
      </p:sp>
      <p:cxnSp>
        <p:nvCxnSpPr>
          <p:cNvPr id="6" name="Straight Connector 5">
            <a:extLst>
              <a:ext uri="{FF2B5EF4-FFF2-40B4-BE49-F238E27FC236}">
                <a16:creationId xmlns:a16="http://schemas.microsoft.com/office/drawing/2014/main" id="{8CD79B80-4598-1A15-8D29-A0120AC068E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Image of the cover of the first edition of the Transactions of the Royal Society journal">
            <a:extLst>
              <a:ext uri="{FF2B5EF4-FFF2-40B4-BE49-F238E27FC236}">
                <a16:creationId xmlns:a16="http://schemas.microsoft.com/office/drawing/2014/main" id="{B064A084-3C67-27AF-B0B0-F2C2FA67972B}"/>
              </a:ext>
            </a:extLst>
          </p:cNvPr>
          <p:cNvPicPr>
            <a:picLocks noChangeAspect="1"/>
          </p:cNvPicPr>
          <p:nvPr/>
        </p:nvPicPr>
        <p:blipFill>
          <a:blip r:embed="rId3"/>
          <a:stretch>
            <a:fillRect/>
          </a:stretch>
        </p:blipFill>
        <p:spPr>
          <a:xfrm>
            <a:off x="5957907" y="1182887"/>
            <a:ext cx="2557442" cy="3820606"/>
          </a:xfrm>
          <a:prstGeom prst="rect">
            <a:avLst/>
          </a:prstGeom>
          <a:ln>
            <a:solidFill>
              <a:schemeClr val="tx1"/>
            </a:solidFill>
          </a:ln>
        </p:spPr>
      </p:pic>
    </p:spTree>
    <p:extLst>
      <p:ext uri="{BB962C8B-B14F-4D97-AF65-F5344CB8AC3E}">
        <p14:creationId xmlns:p14="http://schemas.microsoft.com/office/powerpoint/2010/main" val="351066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D95-149A-3A04-DA8D-E1633F189CE6}"/>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677873BA-AF7E-736E-2988-0303F00BFADE}"/>
              </a:ext>
            </a:extLst>
          </p:cNvPr>
          <p:cNvSpPr txBox="1"/>
          <p:nvPr/>
        </p:nvSpPr>
        <p:spPr>
          <a:xfrm>
            <a:off x="3667539" y="2119476"/>
            <a:ext cx="2573140" cy="615553"/>
          </a:xfrm>
          <a:prstGeom prst="rect">
            <a:avLst/>
          </a:prstGeom>
          <a:solidFill>
            <a:schemeClr val="bg1"/>
          </a:solidFill>
        </p:spPr>
        <p:txBody>
          <a:bodyPr wrap="none" rtlCol="0">
            <a:spAutoFit/>
          </a:bodyPr>
          <a:lstStyle/>
          <a:p>
            <a:r>
              <a:rPr lang="en-GB" sz="2000" b="1" dirty="0" err="1">
                <a:latin typeface="Avenir Book" panose="02000503020000020003" pitchFamily="2" charset="0"/>
              </a:rPr>
              <a:t>partici.fi</a:t>
            </a:r>
            <a:r>
              <a:rPr lang="en-GB" sz="2000" b="1" dirty="0">
                <a:latin typeface="Avenir Book" panose="02000503020000020003" pitchFamily="2" charset="0"/>
              </a:rPr>
              <a:t>/28561866 </a:t>
            </a:r>
            <a:r>
              <a:rPr lang="en-GB" sz="2000" b="1" i="1" dirty="0">
                <a:solidFill>
                  <a:srgbClr val="FF0000"/>
                </a:solidFill>
                <a:latin typeface="Avenir Book" panose="02000503020000020003" pitchFamily="2" charset="0"/>
              </a:rPr>
              <a:t> </a:t>
            </a:r>
          </a:p>
          <a:p>
            <a:endParaRPr lang="en-GB" dirty="0"/>
          </a:p>
        </p:txBody>
      </p:sp>
    </p:spTree>
    <p:extLst>
      <p:ext uri="{BB962C8B-B14F-4D97-AF65-F5344CB8AC3E}">
        <p14:creationId xmlns:p14="http://schemas.microsoft.com/office/powerpoint/2010/main" val="136978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12D9C-9438-D40D-87F7-490CA1D4E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4AF67-D264-5903-76CB-1F292E61518C}"/>
              </a:ext>
            </a:extLst>
          </p:cNvPr>
          <p:cNvSpPr>
            <a:spLocks noGrp="1"/>
          </p:cNvSpPr>
          <p:nvPr>
            <p:ph type="title"/>
          </p:nvPr>
        </p:nvSpPr>
        <p:spPr/>
        <p:txBody>
          <a:bodyPr>
            <a:normAutofit/>
          </a:bodyPr>
          <a:lstStyle/>
          <a:p>
            <a:r>
              <a:rPr lang="en-GB" sz="3000" b="1" dirty="0">
                <a:latin typeface="Avenir Book" panose="02000503020000020003" pitchFamily="2" charset="0"/>
              </a:rPr>
              <a:t>Any Questions?</a:t>
            </a:r>
          </a:p>
        </p:txBody>
      </p:sp>
      <p:sp>
        <p:nvSpPr>
          <p:cNvPr id="3" name="Content Placeholder 2">
            <a:extLst>
              <a:ext uri="{FF2B5EF4-FFF2-40B4-BE49-F238E27FC236}">
                <a16:creationId xmlns:a16="http://schemas.microsoft.com/office/drawing/2014/main" id="{6D69A745-B4AC-700F-8D1F-740E1190FD45}"/>
              </a:ext>
            </a:extLst>
          </p:cNvPr>
          <p:cNvSpPr>
            <a:spLocks noGrp="1"/>
          </p:cNvSpPr>
          <p:nvPr>
            <p:ph idx="1"/>
          </p:nvPr>
        </p:nvSpPr>
        <p:spPr/>
        <p:txBody>
          <a:bodyPr/>
          <a:lstStyle/>
          <a:p>
            <a:r>
              <a:rPr lang="en-GB" sz="2400" b="1" dirty="0" err="1">
                <a:latin typeface="Avenir Book" panose="02000503020000020003" pitchFamily="2" charset="0"/>
              </a:rPr>
              <a:t>partici.fi</a:t>
            </a:r>
            <a:r>
              <a:rPr lang="en-GB" sz="2400" b="1" dirty="0">
                <a:latin typeface="Avenir Book" panose="02000503020000020003" pitchFamily="2" charset="0"/>
              </a:rPr>
              <a:t>/28561866 </a:t>
            </a:r>
            <a:r>
              <a:rPr lang="en-GB" sz="2400" b="1" i="1" dirty="0">
                <a:solidFill>
                  <a:srgbClr val="FF0000"/>
                </a:solidFill>
                <a:latin typeface="Avenir Book" panose="02000503020000020003" pitchFamily="2" charset="0"/>
              </a:rPr>
              <a:t> </a:t>
            </a:r>
          </a:p>
          <a:p>
            <a:pPr marL="0" indent="0">
              <a:buNone/>
            </a:pPr>
            <a:endParaRPr lang="en-GB" dirty="0"/>
          </a:p>
        </p:txBody>
      </p:sp>
      <p:cxnSp>
        <p:nvCxnSpPr>
          <p:cNvPr id="4" name="Straight Connector 3">
            <a:extLst>
              <a:ext uri="{FF2B5EF4-FFF2-40B4-BE49-F238E27FC236}">
                <a16:creationId xmlns:a16="http://schemas.microsoft.com/office/drawing/2014/main" id="{514C32B2-5711-91FA-1232-5D4C245D17E2}"/>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658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268510"/>
            <a:ext cx="7886700" cy="994172"/>
          </a:xfrm>
        </p:spPr>
        <p:txBody>
          <a:bodyPr/>
          <a:lstStyle/>
          <a:p>
            <a:r>
              <a:rPr lang="en-GB" b="1" dirty="0">
                <a:latin typeface="Avenir Book" panose="02000503020000020003" pitchFamily="2" charset="0"/>
              </a:rPr>
              <a:t>Open Science</a:t>
            </a:r>
          </a:p>
        </p:txBody>
      </p:sp>
      <p:sp>
        <p:nvSpPr>
          <p:cNvPr id="3" name="Content Placeholder 2"/>
          <p:cNvSpPr>
            <a:spLocks noGrp="1"/>
          </p:cNvSpPr>
          <p:nvPr>
            <p:ph idx="1"/>
          </p:nvPr>
        </p:nvSpPr>
        <p:spPr>
          <a:xfrm>
            <a:off x="628650" y="1197949"/>
            <a:ext cx="7886700" cy="3677041"/>
          </a:xfrm>
        </p:spPr>
        <p:txBody>
          <a:bodyPr>
            <a:normAutofit/>
          </a:bodyPr>
          <a:lstStyle/>
          <a:p>
            <a:pPr marL="0" indent="0" algn="just">
              <a:lnSpc>
                <a:spcPct val="150000"/>
              </a:lnSpc>
              <a:buNone/>
            </a:pPr>
            <a:r>
              <a:rPr lang="en-US" sz="2000" dirty="0">
                <a:latin typeface="Avenir Book" panose="02000503020000020003" pitchFamily="2" charset="0"/>
              </a:rPr>
              <a:t>The products of scientific research should be </a:t>
            </a:r>
            <a:r>
              <a:rPr lang="en-US" sz="2000" u="sng" dirty="0">
                <a:latin typeface="Avenir Book" panose="02000503020000020003" pitchFamily="2" charset="0"/>
              </a:rPr>
              <a:t>freely</a:t>
            </a:r>
            <a:r>
              <a:rPr lang="en-US" sz="2000" dirty="0">
                <a:latin typeface="Avenir Book" panose="02000503020000020003" pitchFamily="2" charset="0"/>
              </a:rPr>
              <a:t> available to everyone to use and republish as  they wish, without restrictions from copyright, patents or other mechanisms of control</a:t>
            </a:r>
          </a:p>
          <a:p>
            <a:endParaRPr lang="en-GB" sz="2000" dirty="0"/>
          </a:p>
        </p:txBody>
      </p:sp>
      <p:pic>
        <p:nvPicPr>
          <p:cNvPr id="5" name="Picture 4" descr="Picture with the quote by Richard Stallman: &quot;think free speech not fee beer&quot; ">
            <a:extLst>
              <a:ext uri="{FF2B5EF4-FFF2-40B4-BE49-F238E27FC236}">
                <a16:creationId xmlns:a16="http://schemas.microsoft.com/office/drawing/2014/main" id="{F69AAAE0-344E-2796-B05B-6E3542617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689325"/>
            <a:ext cx="4386862" cy="2467610"/>
          </a:xfrm>
          <a:prstGeom prst="rect">
            <a:avLst/>
          </a:prstGeom>
        </p:spPr>
      </p:pic>
      <p:sp>
        <p:nvSpPr>
          <p:cNvPr id="6" name="Content Placeholder 2">
            <a:extLst>
              <a:ext uri="{FF2B5EF4-FFF2-40B4-BE49-F238E27FC236}">
                <a16:creationId xmlns:a16="http://schemas.microsoft.com/office/drawing/2014/main" id="{A8C26659-4ED2-C746-8A6C-37DA9D6ADE8B}"/>
              </a:ext>
            </a:extLst>
          </p:cNvPr>
          <p:cNvSpPr txBox="1">
            <a:spLocks/>
          </p:cNvSpPr>
          <p:nvPr/>
        </p:nvSpPr>
        <p:spPr>
          <a:xfrm>
            <a:off x="5529334" y="2675890"/>
            <a:ext cx="3218426" cy="2467610"/>
          </a:xfrm>
          <a:prstGeom prst="rect">
            <a:avLst/>
          </a:prstGeom>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ClrTx/>
              <a:buNone/>
            </a:pPr>
            <a:r>
              <a:rPr lang="en-GB" sz="2500" i="1" u="sng" dirty="0">
                <a:latin typeface="Avenir Book" panose="02000503020000020003" pitchFamily="2" charset="0"/>
              </a:rPr>
              <a:t>Gratis </a:t>
            </a:r>
            <a:r>
              <a:rPr lang="en-GB" sz="2500" u="sng" dirty="0">
                <a:latin typeface="Avenir Book" panose="02000503020000020003" pitchFamily="2" charset="0"/>
              </a:rPr>
              <a:t>versus </a:t>
            </a:r>
            <a:r>
              <a:rPr lang="en-GB" sz="2500" i="1" u="sng" dirty="0">
                <a:latin typeface="Avenir Book" panose="02000503020000020003" pitchFamily="2" charset="0"/>
              </a:rPr>
              <a:t>Libre</a:t>
            </a:r>
          </a:p>
          <a:p>
            <a:pPr marL="0" indent="0" algn="ctr">
              <a:lnSpc>
                <a:spcPct val="150000"/>
              </a:lnSpc>
              <a:buClrTx/>
              <a:buNone/>
            </a:pPr>
            <a:r>
              <a:rPr lang="en-GB" sz="2500" dirty="0">
                <a:latin typeface="Avenir Book" panose="02000503020000020003" pitchFamily="2" charset="0"/>
              </a:rPr>
              <a:t>"</a:t>
            </a:r>
            <a:r>
              <a:rPr lang="en-GB" sz="2500" b="1" dirty="0">
                <a:latin typeface="Avenir Book" panose="02000503020000020003" pitchFamily="2" charset="0"/>
              </a:rPr>
              <a:t>Free</a:t>
            </a:r>
            <a:r>
              <a:rPr lang="en-GB" sz="2500" dirty="0">
                <a:latin typeface="Avenir Book" panose="02000503020000020003" pitchFamily="2" charset="0"/>
              </a:rPr>
              <a:t>" means there is no cost, where </a:t>
            </a:r>
            <a:r>
              <a:rPr lang="en-GB" sz="2500" b="1" dirty="0">
                <a:latin typeface="Avenir Book" panose="02000503020000020003" pitchFamily="2" charset="0"/>
              </a:rPr>
              <a:t>libre</a:t>
            </a:r>
            <a:r>
              <a:rPr lang="en-GB" sz="2500" dirty="0">
                <a:latin typeface="Avenir Book" panose="02000503020000020003" pitchFamily="2" charset="0"/>
              </a:rPr>
              <a:t> means "at liberty", referring to the freedom to modify source code. </a:t>
            </a:r>
            <a:r>
              <a:rPr lang="en-GB" sz="2500" b="1" dirty="0">
                <a:latin typeface="Avenir Book" panose="02000503020000020003" pitchFamily="2" charset="0"/>
              </a:rPr>
              <a:t>Libre</a:t>
            </a:r>
            <a:r>
              <a:rPr lang="en-GB" sz="2500" dirty="0">
                <a:latin typeface="Avenir Book" panose="02000503020000020003" pitchFamily="2" charset="0"/>
              </a:rPr>
              <a:t> doesn't mean </a:t>
            </a:r>
            <a:r>
              <a:rPr lang="en-GB" sz="2500" b="1" dirty="0">
                <a:latin typeface="Avenir Book" panose="02000503020000020003" pitchFamily="2" charset="0"/>
              </a:rPr>
              <a:t>gratis</a:t>
            </a:r>
            <a:r>
              <a:rPr lang="en-GB" sz="2500" dirty="0">
                <a:latin typeface="Avenir Book" panose="02000503020000020003" pitchFamily="2" charset="0"/>
              </a:rPr>
              <a:t>. </a:t>
            </a:r>
            <a:r>
              <a:rPr lang="en-GB" sz="2500" b="1" dirty="0">
                <a:latin typeface="Avenir Book" panose="02000503020000020003" pitchFamily="2" charset="0"/>
              </a:rPr>
              <a:t>Libre</a:t>
            </a:r>
            <a:r>
              <a:rPr lang="en-GB" sz="2500" dirty="0">
                <a:latin typeface="Avenir Book" panose="02000503020000020003" pitchFamily="2" charset="0"/>
              </a:rPr>
              <a:t> can mean available. </a:t>
            </a:r>
            <a:r>
              <a:rPr lang="en-GB" sz="2500" b="1" dirty="0">
                <a:latin typeface="Avenir Book" panose="02000503020000020003" pitchFamily="2" charset="0"/>
              </a:rPr>
              <a:t>Libre</a:t>
            </a:r>
            <a:r>
              <a:rPr lang="en-GB" sz="2500" dirty="0">
                <a:latin typeface="Avenir Book" panose="02000503020000020003" pitchFamily="2" charset="0"/>
              </a:rPr>
              <a:t> can mean without restriction</a:t>
            </a:r>
          </a:p>
          <a:p>
            <a:pPr>
              <a:lnSpc>
                <a:spcPct val="150000"/>
              </a:lnSpc>
              <a:buClrTx/>
            </a:pPr>
            <a:endParaRPr lang="en-GB" dirty="0"/>
          </a:p>
        </p:txBody>
      </p:sp>
      <p:cxnSp>
        <p:nvCxnSpPr>
          <p:cNvPr id="8" name="Straight Connector 7">
            <a:extLst>
              <a:ext uri="{FF2B5EF4-FFF2-40B4-BE49-F238E27FC236}">
                <a16:creationId xmlns:a16="http://schemas.microsoft.com/office/drawing/2014/main" id="{1CC9151A-6722-B768-89B4-B53EAC68F85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16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F9C6-84D8-0341-929A-7CA106CF69A4}"/>
              </a:ext>
            </a:extLst>
          </p:cNvPr>
          <p:cNvSpPr>
            <a:spLocks noGrp="1"/>
          </p:cNvSpPr>
          <p:nvPr>
            <p:ph type="title"/>
          </p:nvPr>
        </p:nvSpPr>
        <p:spPr>
          <a:xfrm>
            <a:off x="428625" y="269993"/>
            <a:ext cx="7886700" cy="994172"/>
          </a:xfrm>
        </p:spPr>
        <p:txBody>
          <a:bodyPr/>
          <a:lstStyle/>
          <a:p>
            <a:r>
              <a:rPr lang="en-GB" b="1" dirty="0">
                <a:latin typeface="Avenir Book" panose="02000503020000020003" pitchFamily="2" charset="0"/>
              </a:rPr>
              <a:t>Scope of Open Science</a:t>
            </a:r>
          </a:p>
        </p:txBody>
      </p:sp>
      <p:sp>
        <p:nvSpPr>
          <p:cNvPr id="3" name="Content Placeholder 2">
            <a:extLst>
              <a:ext uri="{FF2B5EF4-FFF2-40B4-BE49-F238E27FC236}">
                <a16:creationId xmlns:a16="http://schemas.microsoft.com/office/drawing/2014/main" id="{9AAE12DF-EEE1-BE43-BE42-69554733C535}"/>
              </a:ext>
            </a:extLst>
          </p:cNvPr>
          <p:cNvSpPr>
            <a:spLocks noGrp="1"/>
          </p:cNvSpPr>
          <p:nvPr>
            <p:ph idx="1"/>
          </p:nvPr>
        </p:nvSpPr>
        <p:spPr>
          <a:xfrm>
            <a:off x="628650" y="1369219"/>
            <a:ext cx="8062815" cy="3595154"/>
          </a:xfrm>
        </p:spPr>
        <p:txBody>
          <a:bodyPr>
            <a:normAutofit fontScale="92500" lnSpcReduction="10000"/>
          </a:bodyPr>
          <a:lstStyle/>
          <a:p>
            <a:pPr>
              <a:lnSpc>
                <a:spcPct val="150000"/>
              </a:lnSpc>
            </a:pPr>
            <a:r>
              <a:rPr lang="en-GB" sz="2200" dirty="0">
                <a:latin typeface="Avenir Book" panose="02000503020000020003" pitchFamily="2" charset="0"/>
              </a:rPr>
              <a:t>The movement to make scientific research, data and dissemination accessible to all levels of an inquiring society</a:t>
            </a:r>
          </a:p>
          <a:p>
            <a:pPr>
              <a:lnSpc>
                <a:spcPct val="150000"/>
              </a:lnSpc>
            </a:pPr>
            <a:r>
              <a:rPr lang="en-GB" sz="2200" dirty="0">
                <a:latin typeface="Avenir Book" panose="02000503020000020003" pitchFamily="2" charset="0"/>
              </a:rPr>
              <a:t>Scope: </a:t>
            </a:r>
          </a:p>
          <a:p>
            <a:pPr lvl="1">
              <a:lnSpc>
                <a:spcPct val="150000"/>
              </a:lnSpc>
            </a:pPr>
            <a:r>
              <a:rPr lang="en-GB" dirty="0">
                <a:latin typeface="Avenir Book" panose="02000503020000020003" pitchFamily="2" charset="0"/>
              </a:rPr>
              <a:t>Transparency in experimental methodology, observation, and collection of data</a:t>
            </a:r>
          </a:p>
          <a:p>
            <a:pPr lvl="1">
              <a:lnSpc>
                <a:spcPct val="150000"/>
              </a:lnSpc>
            </a:pPr>
            <a:r>
              <a:rPr lang="en-GB" dirty="0">
                <a:latin typeface="Avenir Book" panose="02000503020000020003" pitchFamily="2" charset="0"/>
              </a:rPr>
              <a:t>Public availability and reusability of scientific data </a:t>
            </a:r>
          </a:p>
          <a:p>
            <a:pPr lvl="1">
              <a:lnSpc>
                <a:spcPct val="150000"/>
              </a:lnSpc>
            </a:pPr>
            <a:r>
              <a:rPr lang="en-GB" dirty="0">
                <a:latin typeface="Avenir Book" panose="02000503020000020003" pitchFamily="2" charset="0"/>
              </a:rPr>
              <a:t>Public accessibility and transparency of scientific communication </a:t>
            </a:r>
          </a:p>
          <a:p>
            <a:pPr lvl="1">
              <a:lnSpc>
                <a:spcPct val="150000"/>
              </a:lnSpc>
            </a:pPr>
            <a:r>
              <a:rPr lang="en-GB" dirty="0">
                <a:latin typeface="Avenir Book" panose="02000503020000020003" pitchFamily="2" charset="0"/>
              </a:rPr>
              <a:t>Using web-based tools to facilitate scientific collaboration </a:t>
            </a:r>
          </a:p>
          <a:p>
            <a:pPr>
              <a:lnSpc>
                <a:spcPct val="150000"/>
              </a:lnSpc>
            </a:pPr>
            <a:endParaRPr lang="en-GB" dirty="0"/>
          </a:p>
        </p:txBody>
      </p:sp>
      <p:cxnSp>
        <p:nvCxnSpPr>
          <p:cNvPr id="6" name="Straight Connector 5">
            <a:extLst>
              <a:ext uri="{FF2B5EF4-FFF2-40B4-BE49-F238E27FC236}">
                <a16:creationId xmlns:a16="http://schemas.microsoft.com/office/drawing/2014/main" id="{084E7867-BFE4-CF0E-527E-D7BADA5EC8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41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FF7A2AB-B6AF-034A-A806-30C62FA28724}"/>
              </a:ext>
            </a:extLst>
          </p:cNvPr>
          <p:cNvSpPr>
            <a:spLocks noGrp="1"/>
          </p:cNvSpPr>
          <p:nvPr>
            <p:ph type="title"/>
          </p:nvPr>
        </p:nvSpPr>
        <p:spPr>
          <a:xfrm>
            <a:off x="428625" y="396239"/>
            <a:ext cx="7715251" cy="600315"/>
          </a:xfrm>
        </p:spPr>
        <p:txBody>
          <a:bodyPr/>
          <a:lstStyle/>
          <a:p>
            <a:r>
              <a:rPr lang="en-GB" b="1" dirty="0">
                <a:latin typeface="Avenir Book" panose="02000503020000020003" pitchFamily="2" charset="0"/>
              </a:rPr>
              <a:t>Open </a:t>
            </a:r>
            <a:r>
              <a:rPr lang="en-GB" sz="3200" b="1" dirty="0">
                <a:latin typeface="Avenir Book" panose="02000503020000020003" pitchFamily="2" charset="0"/>
              </a:rPr>
              <a:t>Science</a:t>
            </a:r>
            <a:r>
              <a:rPr lang="en-GB" b="1" dirty="0">
                <a:latin typeface="Avenir Book" panose="02000503020000020003" pitchFamily="2" charset="0"/>
              </a:rPr>
              <a:t> is Many Things</a:t>
            </a:r>
          </a:p>
        </p:txBody>
      </p:sp>
      <p:sp>
        <p:nvSpPr>
          <p:cNvPr id="3" name="Content Placeholder 2">
            <a:extLst>
              <a:ext uri="{FF2B5EF4-FFF2-40B4-BE49-F238E27FC236}">
                <a16:creationId xmlns:a16="http://schemas.microsoft.com/office/drawing/2014/main" id="{78D59E7D-68FB-9044-AACA-7794E0A507E3}"/>
              </a:ext>
            </a:extLst>
          </p:cNvPr>
          <p:cNvSpPr>
            <a:spLocks noGrp="1"/>
          </p:cNvSpPr>
          <p:nvPr>
            <p:ph idx="1"/>
          </p:nvPr>
        </p:nvSpPr>
        <p:spPr/>
        <p:txBody>
          <a:bodyPr>
            <a:normAutofit/>
          </a:bodyPr>
          <a:lstStyle/>
          <a:p>
            <a:pPr algn="just">
              <a:lnSpc>
                <a:spcPct val="150000"/>
              </a:lnSpc>
            </a:pPr>
            <a:r>
              <a:rPr lang="en-US" sz="2000" dirty="0">
                <a:latin typeface="Avenir Book" panose="02000503020000020003" pitchFamily="2" charset="0"/>
              </a:rPr>
              <a:t>Open Science includes activities that:</a:t>
            </a:r>
          </a:p>
          <a:p>
            <a:pPr marL="628650" lvl="1" indent="-285750" algn="just">
              <a:lnSpc>
                <a:spcPct val="150000"/>
              </a:lnSpc>
            </a:pPr>
            <a:r>
              <a:rPr lang="en-US" sz="2000" dirty="0">
                <a:latin typeface="Avenir Book" panose="02000503020000020003" pitchFamily="2" charset="0"/>
              </a:rPr>
              <a:t>facilitate resource sharing</a:t>
            </a:r>
          </a:p>
          <a:p>
            <a:pPr marL="628650" lvl="1" indent="-285750" algn="just">
              <a:lnSpc>
                <a:spcPct val="150000"/>
              </a:lnSpc>
            </a:pPr>
            <a:r>
              <a:rPr lang="en-US" sz="2000" dirty="0">
                <a:latin typeface="Avenir Book" panose="02000503020000020003" pitchFamily="2" charset="0"/>
              </a:rPr>
              <a:t>improve awareness of sharing</a:t>
            </a:r>
          </a:p>
          <a:p>
            <a:pPr marL="628650" lvl="1" indent="-285750" algn="just">
              <a:lnSpc>
                <a:spcPct val="150000"/>
              </a:lnSpc>
            </a:pPr>
            <a:r>
              <a:rPr lang="en-US" sz="2000" dirty="0">
                <a:latin typeface="Avenir Book" panose="02000503020000020003" pitchFamily="2" charset="0"/>
              </a:rPr>
              <a:t>create linkages between resources</a:t>
            </a:r>
          </a:p>
          <a:p>
            <a:pPr marL="628650" lvl="1" indent="-285750" algn="just">
              <a:lnSpc>
                <a:spcPct val="150000"/>
              </a:lnSpc>
            </a:pPr>
            <a:r>
              <a:rPr lang="en-US" sz="2000" dirty="0">
                <a:latin typeface="Avenir Book" panose="02000503020000020003" pitchFamily="2" charset="0"/>
              </a:rPr>
              <a:t>advocate for removal of financial barriers</a:t>
            </a:r>
          </a:p>
          <a:p>
            <a:pPr marL="628650" lvl="1" indent="-285750" algn="just">
              <a:lnSpc>
                <a:spcPct val="150000"/>
              </a:lnSpc>
            </a:pPr>
            <a:r>
              <a:rPr lang="en-US" sz="2000" dirty="0">
                <a:latin typeface="Avenir Book" panose="02000503020000020003" pitchFamily="2" charset="0"/>
              </a:rPr>
              <a:t>advocate for just distribution of resources</a:t>
            </a:r>
          </a:p>
          <a:p>
            <a:pPr marL="0" indent="0" algn="just">
              <a:lnSpc>
                <a:spcPct val="150000"/>
              </a:lnSpc>
              <a:buNone/>
            </a:pPr>
            <a:endParaRPr lang="en-US" i="1" dirty="0"/>
          </a:p>
        </p:txBody>
      </p:sp>
      <p:pic>
        <p:nvPicPr>
          <p:cNvPr id="8" name="Picture 7" descr="Picture of an umbrella">
            <a:extLst>
              <a:ext uri="{FF2B5EF4-FFF2-40B4-BE49-F238E27FC236}">
                <a16:creationId xmlns:a16="http://schemas.microsoft.com/office/drawing/2014/main" id="{996E6967-774F-CB5D-A000-DE8B06E11219}"/>
              </a:ext>
            </a:extLst>
          </p:cNvPr>
          <p:cNvPicPr>
            <a:picLocks noChangeAspect="1"/>
          </p:cNvPicPr>
          <p:nvPr/>
        </p:nvPicPr>
        <p:blipFill>
          <a:blip r:embed="rId3"/>
          <a:stretch>
            <a:fillRect/>
          </a:stretch>
        </p:blipFill>
        <p:spPr>
          <a:xfrm>
            <a:off x="6039122" y="1071562"/>
            <a:ext cx="3000375" cy="3000375"/>
          </a:xfrm>
          <a:prstGeom prst="rect">
            <a:avLst/>
          </a:prstGeom>
        </p:spPr>
      </p:pic>
      <p:cxnSp>
        <p:nvCxnSpPr>
          <p:cNvPr id="10" name="Straight Connector 9">
            <a:extLst>
              <a:ext uri="{FF2B5EF4-FFF2-40B4-BE49-F238E27FC236}">
                <a16:creationId xmlns:a16="http://schemas.microsoft.com/office/drawing/2014/main" id="{7430594F-97BC-58E8-3EA1-59BCC37DC36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55E5-E947-EE47-93A7-30E86E66A2BB}"/>
              </a:ext>
            </a:extLst>
          </p:cNvPr>
          <p:cNvSpPr>
            <a:spLocks noGrp="1"/>
          </p:cNvSpPr>
          <p:nvPr>
            <p:ph type="title"/>
          </p:nvPr>
        </p:nvSpPr>
        <p:spPr>
          <a:xfrm>
            <a:off x="428624" y="243022"/>
            <a:ext cx="8550989" cy="994172"/>
          </a:xfrm>
        </p:spPr>
        <p:txBody>
          <a:bodyPr>
            <a:normAutofit fontScale="90000"/>
          </a:bodyPr>
          <a:lstStyle/>
          <a:p>
            <a:r>
              <a:rPr lang="en-GB" b="1" dirty="0">
                <a:latin typeface="Avenir Book" panose="02000503020000020003" pitchFamily="2" charset="0"/>
              </a:rPr>
              <a:t>Open Science: an Umbrella for Many Activities</a:t>
            </a:r>
          </a:p>
        </p:txBody>
      </p:sp>
      <p:pic>
        <p:nvPicPr>
          <p:cNvPr id="8" name="Picture 7"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B87725A6-EDBA-2646-90B9-5AD737EB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48" y="1250872"/>
            <a:ext cx="5916305" cy="3418512"/>
          </a:xfrm>
          <a:prstGeom prst="rect">
            <a:avLst/>
          </a:prstGeom>
        </p:spPr>
      </p:pic>
      <p:sp>
        <p:nvSpPr>
          <p:cNvPr id="6" name="Rectangle 5"/>
          <p:cNvSpPr/>
          <p:nvPr/>
        </p:nvSpPr>
        <p:spPr>
          <a:xfrm>
            <a:off x="3613244" y="4827548"/>
            <a:ext cx="6817058" cy="253916"/>
          </a:xfrm>
          <a:prstGeom prst="rect">
            <a:avLst/>
          </a:prstGeom>
        </p:spPr>
        <p:txBody>
          <a:bodyPr wrap="square">
            <a:spAutoFit/>
          </a:bodyPr>
          <a:lstStyle/>
          <a:p>
            <a:r>
              <a:rPr lang="en-GB" sz="1050" dirty="0">
                <a:hlinkClick r:id="rId4"/>
              </a:rPr>
              <a:t>https://www.fosteropenscience.eu/content/what-open-science-introduction</a:t>
            </a:r>
            <a:endParaRPr lang="en-GB" sz="1050" dirty="0"/>
          </a:p>
        </p:txBody>
      </p:sp>
      <p:cxnSp>
        <p:nvCxnSpPr>
          <p:cNvPr id="9" name="Straight Connector 8">
            <a:extLst>
              <a:ext uri="{FF2B5EF4-FFF2-40B4-BE49-F238E27FC236}">
                <a16:creationId xmlns:a16="http://schemas.microsoft.com/office/drawing/2014/main" id="{8ACE864A-542B-5FE1-50BF-F6EAD47E7B6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05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B45E-B7BA-6F10-10EE-B46D4DACF71C}"/>
              </a:ext>
            </a:extLst>
          </p:cNvPr>
          <p:cNvSpPr>
            <a:spLocks noGrp="1"/>
          </p:cNvSpPr>
          <p:nvPr>
            <p:ph type="title"/>
          </p:nvPr>
        </p:nvSpPr>
        <p:spPr>
          <a:xfrm>
            <a:off x="428626" y="188715"/>
            <a:ext cx="7886700" cy="994172"/>
          </a:xfrm>
        </p:spPr>
        <p:txBody>
          <a:bodyPr>
            <a:normAutofit/>
          </a:bodyPr>
          <a:lstStyle/>
          <a:p>
            <a:r>
              <a:rPr lang="en-GB" sz="3200" b="1" dirty="0">
                <a:latin typeface="Avenir Book" panose="02000503020000020003" pitchFamily="2" charset="0"/>
              </a:rPr>
              <a:t>Free and Open Source Software</a:t>
            </a:r>
          </a:p>
        </p:txBody>
      </p:sp>
      <p:sp>
        <p:nvSpPr>
          <p:cNvPr id="3" name="Content Placeholder 2">
            <a:extLst>
              <a:ext uri="{FF2B5EF4-FFF2-40B4-BE49-F238E27FC236}">
                <a16:creationId xmlns:a16="http://schemas.microsoft.com/office/drawing/2014/main" id="{9CA2C5C5-5E8A-C162-243F-14CE1EF09265}"/>
              </a:ext>
            </a:extLst>
          </p:cNvPr>
          <p:cNvSpPr>
            <a:spLocks noGrp="1"/>
          </p:cNvSpPr>
          <p:nvPr>
            <p:ph idx="1"/>
          </p:nvPr>
        </p:nvSpPr>
        <p:spPr>
          <a:xfrm>
            <a:off x="428626" y="1290994"/>
            <a:ext cx="7886700" cy="3263504"/>
          </a:xfrm>
        </p:spPr>
        <p:txBody>
          <a:bodyPr>
            <a:normAutofit/>
          </a:bodyPr>
          <a:lstStyle/>
          <a:p>
            <a:r>
              <a:rPr lang="en-GB" sz="2000" b="0" i="0" dirty="0">
                <a:solidFill>
                  <a:srgbClr val="202122"/>
                </a:solidFill>
                <a:effectLst/>
                <a:latin typeface="Avenir Book" panose="02000503020000020003" pitchFamily="2" charset="0"/>
              </a:rPr>
              <a:t>Software that is freely licensed to use, copy, study, and change in any way, with source code openly shared to enable the design of the software to be improved</a:t>
            </a:r>
            <a:endParaRPr lang="en-GB" sz="2000"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5E7FFA87-7D24-1C0D-C7BF-8958E59C99E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GPL3 logo">
            <a:extLst>
              <a:ext uri="{FF2B5EF4-FFF2-40B4-BE49-F238E27FC236}">
                <a16:creationId xmlns:a16="http://schemas.microsoft.com/office/drawing/2014/main" id="{FDB07360-96EB-7469-EB77-7EBE8FB2E356}"/>
              </a:ext>
            </a:extLst>
          </p:cNvPr>
          <p:cNvPicPr>
            <a:picLocks noChangeAspect="1"/>
          </p:cNvPicPr>
          <p:nvPr/>
        </p:nvPicPr>
        <p:blipFill>
          <a:blip r:embed="rId2"/>
          <a:stretch>
            <a:fillRect/>
          </a:stretch>
        </p:blipFill>
        <p:spPr>
          <a:xfrm>
            <a:off x="6299969" y="3595413"/>
            <a:ext cx="2888716" cy="1418815"/>
          </a:xfrm>
          <a:prstGeom prst="rect">
            <a:avLst/>
          </a:prstGeom>
        </p:spPr>
      </p:pic>
      <p:pic>
        <p:nvPicPr>
          <p:cNvPr id="7" name="Picture 6" descr="GitHub logo">
            <a:extLst>
              <a:ext uri="{FF2B5EF4-FFF2-40B4-BE49-F238E27FC236}">
                <a16:creationId xmlns:a16="http://schemas.microsoft.com/office/drawing/2014/main" id="{FEE9FCF3-39A6-B870-8664-7031AC629922}"/>
              </a:ext>
            </a:extLst>
          </p:cNvPr>
          <p:cNvPicPr>
            <a:picLocks noChangeAspect="1"/>
          </p:cNvPicPr>
          <p:nvPr/>
        </p:nvPicPr>
        <p:blipFill>
          <a:blip r:embed="rId3"/>
          <a:stretch>
            <a:fillRect/>
          </a:stretch>
        </p:blipFill>
        <p:spPr>
          <a:xfrm>
            <a:off x="0" y="2278969"/>
            <a:ext cx="3479800" cy="1549400"/>
          </a:xfrm>
          <a:prstGeom prst="rect">
            <a:avLst/>
          </a:prstGeom>
        </p:spPr>
      </p:pic>
      <p:pic>
        <p:nvPicPr>
          <p:cNvPr id="9" name="Picture 8" descr="R logo">
            <a:extLst>
              <a:ext uri="{FF2B5EF4-FFF2-40B4-BE49-F238E27FC236}">
                <a16:creationId xmlns:a16="http://schemas.microsoft.com/office/drawing/2014/main" id="{027E9C91-C8A1-D869-CBE5-BFB4C50492DD}"/>
              </a:ext>
            </a:extLst>
          </p:cNvPr>
          <p:cNvPicPr>
            <a:picLocks noChangeAspect="1"/>
          </p:cNvPicPr>
          <p:nvPr/>
        </p:nvPicPr>
        <p:blipFill>
          <a:blip r:embed="rId4"/>
          <a:stretch>
            <a:fillRect/>
          </a:stretch>
        </p:blipFill>
        <p:spPr>
          <a:xfrm>
            <a:off x="2841458" y="3396539"/>
            <a:ext cx="2242553" cy="1668015"/>
          </a:xfrm>
          <a:prstGeom prst="rect">
            <a:avLst/>
          </a:prstGeom>
        </p:spPr>
      </p:pic>
      <p:pic>
        <p:nvPicPr>
          <p:cNvPr id="11" name="Picture 10" descr="Mozilla logo">
            <a:extLst>
              <a:ext uri="{FF2B5EF4-FFF2-40B4-BE49-F238E27FC236}">
                <a16:creationId xmlns:a16="http://schemas.microsoft.com/office/drawing/2014/main" id="{93400908-AF58-FFAA-2332-FCD1D06F09C6}"/>
              </a:ext>
            </a:extLst>
          </p:cNvPr>
          <p:cNvPicPr>
            <a:picLocks noChangeAspect="1"/>
          </p:cNvPicPr>
          <p:nvPr/>
        </p:nvPicPr>
        <p:blipFill>
          <a:blip r:embed="rId5"/>
          <a:stretch>
            <a:fillRect/>
          </a:stretch>
        </p:blipFill>
        <p:spPr>
          <a:xfrm>
            <a:off x="4893177" y="2250078"/>
            <a:ext cx="2403642" cy="1373510"/>
          </a:xfrm>
          <a:prstGeom prst="rect">
            <a:avLst/>
          </a:prstGeom>
        </p:spPr>
      </p:pic>
    </p:spTree>
    <p:extLst>
      <p:ext uri="{BB962C8B-B14F-4D97-AF65-F5344CB8AC3E}">
        <p14:creationId xmlns:p14="http://schemas.microsoft.com/office/powerpoint/2010/main" val="58847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67E7-F605-C497-718A-364A8AB4DB01}"/>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Access</a:t>
            </a:r>
          </a:p>
        </p:txBody>
      </p:sp>
      <p:pic>
        <p:nvPicPr>
          <p:cNvPr id="8" name="Content Placeholder 7" descr="arXiv logo">
            <a:extLst>
              <a:ext uri="{FF2B5EF4-FFF2-40B4-BE49-F238E27FC236}">
                <a16:creationId xmlns:a16="http://schemas.microsoft.com/office/drawing/2014/main" id="{862242B0-E720-2A82-D7D1-01C43ED2C372}"/>
              </a:ext>
            </a:extLst>
          </p:cNvPr>
          <p:cNvPicPr>
            <a:picLocks noGrp="1" noChangeAspect="1"/>
          </p:cNvPicPr>
          <p:nvPr>
            <p:ph idx="1"/>
          </p:nvPr>
        </p:nvPicPr>
        <p:blipFill>
          <a:blip r:embed="rId2"/>
          <a:stretch>
            <a:fillRect/>
          </a:stretch>
        </p:blipFill>
        <p:spPr>
          <a:xfrm>
            <a:off x="2856961" y="2230388"/>
            <a:ext cx="3009822" cy="2142126"/>
          </a:xfrm>
        </p:spPr>
      </p:pic>
      <p:cxnSp>
        <p:nvCxnSpPr>
          <p:cNvPr id="4" name="Straight Connector 3">
            <a:extLst>
              <a:ext uri="{FF2B5EF4-FFF2-40B4-BE49-F238E27FC236}">
                <a16:creationId xmlns:a16="http://schemas.microsoft.com/office/drawing/2014/main" id="{999DC3E6-3BAC-26B9-DE99-5137C7DF5B7C}"/>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Logo of DOAJ">
            <a:extLst>
              <a:ext uri="{FF2B5EF4-FFF2-40B4-BE49-F238E27FC236}">
                <a16:creationId xmlns:a16="http://schemas.microsoft.com/office/drawing/2014/main" id="{F63DC97D-F00B-473B-0807-728DE3E4C6D3}"/>
              </a:ext>
            </a:extLst>
          </p:cNvPr>
          <p:cNvPicPr>
            <a:picLocks noChangeAspect="1"/>
          </p:cNvPicPr>
          <p:nvPr/>
        </p:nvPicPr>
        <p:blipFill>
          <a:blip r:embed="rId3"/>
          <a:stretch>
            <a:fillRect/>
          </a:stretch>
        </p:blipFill>
        <p:spPr>
          <a:xfrm>
            <a:off x="2877269" y="4405977"/>
            <a:ext cx="3009823" cy="667976"/>
          </a:xfrm>
          <a:prstGeom prst="rect">
            <a:avLst/>
          </a:prstGeom>
        </p:spPr>
      </p:pic>
      <p:pic>
        <p:nvPicPr>
          <p:cNvPr id="10" name="Picture 9" descr="Centre for open science logo">
            <a:extLst>
              <a:ext uri="{FF2B5EF4-FFF2-40B4-BE49-F238E27FC236}">
                <a16:creationId xmlns:a16="http://schemas.microsoft.com/office/drawing/2014/main" id="{FF099A84-ACC6-58A7-8E8E-DC07A76E814B}"/>
              </a:ext>
            </a:extLst>
          </p:cNvPr>
          <p:cNvPicPr>
            <a:picLocks noChangeAspect="1"/>
          </p:cNvPicPr>
          <p:nvPr/>
        </p:nvPicPr>
        <p:blipFill>
          <a:blip r:embed="rId4"/>
          <a:stretch>
            <a:fillRect/>
          </a:stretch>
        </p:blipFill>
        <p:spPr>
          <a:xfrm>
            <a:off x="5887092" y="2328836"/>
            <a:ext cx="3162300" cy="1945231"/>
          </a:xfrm>
          <a:prstGeom prst="rect">
            <a:avLst/>
          </a:prstGeom>
        </p:spPr>
      </p:pic>
      <p:sp>
        <p:nvSpPr>
          <p:cNvPr id="11" name="Content Placeholder 2">
            <a:extLst>
              <a:ext uri="{FF2B5EF4-FFF2-40B4-BE49-F238E27FC236}">
                <a16:creationId xmlns:a16="http://schemas.microsoft.com/office/drawing/2014/main" id="{EB701A1D-2B95-3729-466E-23360357FEF6}"/>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dirty="0">
                <a:latin typeface="Avenir Book" panose="02000503020000020003" pitchFamily="2" charset="0"/>
              </a:rPr>
              <a:t>S</a:t>
            </a:r>
            <a:r>
              <a:rPr lang="en-GB" sz="2000" b="0" i="0" dirty="0">
                <a:effectLst/>
                <a:latin typeface="Avenir Book" panose="02000503020000020003" pitchFamily="2" charset="0"/>
              </a:rPr>
              <a:t>et of principles and a range of practices through which research outputs are distributed online, free of access charges or other barriers</a:t>
            </a:r>
            <a:endParaRPr lang="en-GB" sz="2000" dirty="0">
              <a:latin typeface="Avenir Book" panose="02000503020000020003" pitchFamily="2" charset="0"/>
            </a:endParaRPr>
          </a:p>
        </p:txBody>
      </p:sp>
      <p:pic>
        <p:nvPicPr>
          <p:cNvPr id="13" name="Picture 12" descr="Plan S logo">
            <a:extLst>
              <a:ext uri="{FF2B5EF4-FFF2-40B4-BE49-F238E27FC236}">
                <a16:creationId xmlns:a16="http://schemas.microsoft.com/office/drawing/2014/main" id="{59FEB7AA-9749-BE65-7A4B-68A0DEE56273}"/>
              </a:ext>
            </a:extLst>
          </p:cNvPr>
          <p:cNvPicPr>
            <a:picLocks noChangeAspect="1"/>
          </p:cNvPicPr>
          <p:nvPr/>
        </p:nvPicPr>
        <p:blipFill rotWithShape="1">
          <a:blip r:embed="rId5"/>
          <a:srcRect l="11526" r="10121"/>
          <a:stretch/>
        </p:blipFill>
        <p:spPr>
          <a:xfrm>
            <a:off x="171147" y="2623338"/>
            <a:ext cx="2665505" cy="1356226"/>
          </a:xfrm>
          <a:prstGeom prst="rect">
            <a:avLst/>
          </a:prstGeom>
        </p:spPr>
      </p:pic>
    </p:spTree>
    <p:extLst>
      <p:ext uri="{BB962C8B-B14F-4D97-AF65-F5344CB8AC3E}">
        <p14:creationId xmlns:p14="http://schemas.microsoft.com/office/powerpoint/2010/main" val="117356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e3Data logo">
            <a:extLst>
              <a:ext uri="{FF2B5EF4-FFF2-40B4-BE49-F238E27FC236}">
                <a16:creationId xmlns:a16="http://schemas.microsoft.com/office/drawing/2014/main" id="{28443EF2-B7B0-3EF0-8DB6-00DBDC6848CA}"/>
              </a:ext>
            </a:extLst>
          </p:cNvPr>
          <p:cNvPicPr>
            <a:picLocks noGrp="1" noChangeAspect="1"/>
          </p:cNvPicPr>
          <p:nvPr>
            <p:ph idx="1"/>
          </p:nvPr>
        </p:nvPicPr>
        <p:blipFill>
          <a:blip r:embed="rId3"/>
          <a:stretch>
            <a:fillRect/>
          </a:stretch>
        </p:blipFill>
        <p:spPr>
          <a:xfrm>
            <a:off x="6066894" y="2873823"/>
            <a:ext cx="3077106" cy="1176797"/>
          </a:xfrm>
        </p:spPr>
      </p:pic>
      <p:sp>
        <p:nvSpPr>
          <p:cNvPr id="4" name="Title 1">
            <a:extLst>
              <a:ext uri="{FF2B5EF4-FFF2-40B4-BE49-F238E27FC236}">
                <a16:creationId xmlns:a16="http://schemas.microsoft.com/office/drawing/2014/main" id="{6DF0F3A1-1529-1BB0-0485-541A0FE5C3C3}"/>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Data</a:t>
            </a:r>
          </a:p>
        </p:txBody>
      </p:sp>
      <p:cxnSp>
        <p:nvCxnSpPr>
          <p:cNvPr id="5" name="Straight Connector 4">
            <a:extLst>
              <a:ext uri="{FF2B5EF4-FFF2-40B4-BE49-F238E27FC236}">
                <a16:creationId xmlns:a16="http://schemas.microsoft.com/office/drawing/2014/main" id="{11A66350-A015-846D-D6A7-6A483A7EB0D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Picture of the FAIR principles: findable, accessible, interoperable, reusable">
            <a:extLst>
              <a:ext uri="{FF2B5EF4-FFF2-40B4-BE49-F238E27FC236}">
                <a16:creationId xmlns:a16="http://schemas.microsoft.com/office/drawing/2014/main" id="{77A6B3D1-2F41-8E72-C521-5D30E636DE03}"/>
              </a:ext>
            </a:extLst>
          </p:cNvPr>
          <p:cNvPicPr>
            <a:picLocks noChangeAspect="1"/>
          </p:cNvPicPr>
          <p:nvPr/>
        </p:nvPicPr>
        <p:blipFill rotWithShape="1">
          <a:blip r:embed="rId4"/>
          <a:srcRect b="4735"/>
          <a:stretch/>
        </p:blipFill>
        <p:spPr>
          <a:xfrm>
            <a:off x="0" y="2910203"/>
            <a:ext cx="3538470" cy="1158757"/>
          </a:xfrm>
          <a:prstGeom prst="rect">
            <a:avLst/>
          </a:prstGeom>
        </p:spPr>
      </p:pic>
      <p:pic>
        <p:nvPicPr>
          <p:cNvPr id="10" name="Picture 9" descr="COAR logo">
            <a:extLst>
              <a:ext uri="{FF2B5EF4-FFF2-40B4-BE49-F238E27FC236}">
                <a16:creationId xmlns:a16="http://schemas.microsoft.com/office/drawing/2014/main" id="{0E23643D-2C0C-3980-EC9B-E4A4B2F80254}"/>
              </a:ext>
            </a:extLst>
          </p:cNvPr>
          <p:cNvPicPr>
            <a:picLocks noChangeAspect="1"/>
          </p:cNvPicPr>
          <p:nvPr/>
        </p:nvPicPr>
        <p:blipFill>
          <a:blip r:embed="rId5"/>
          <a:stretch>
            <a:fillRect/>
          </a:stretch>
        </p:blipFill>
        <p:spPr>
          <a:xfrm>
            <a:off x="3886678" y="2496753"/>
            <a:ext cx="1752600" cy="863600"/>
          </a:xfrm>
          <a:prstGeom prst="rect">
            <a:avLst/>
          </a:prstGeom>
        </p:spPr>
      </p:pic>
      <p:sp>
        <p:nvSpPr>
          <p:cNvPr id="11" name="Content Placeholder 2">
            <a:extLst>
              <a:ext uri="{FF2B5EF4-FFF2-40B4-BE49-F238E27FC236}">
                <a16:creationId xmlns:a16="http://schemas.microsoft.com/office/drawing/2014/main" id="{0EDC3CBA-70DB-C8FA-BB7F-FF5E903692FE}"/>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i="0" dirty="0">
                <a:effectLst/>
                <a:latin typeface="Avenir Book" panose="02000503020000020003" pitchFamily="2" charset="0"/>
              </a:rPr>
              <a:t>Practices to facilitate data being openly accessible, exploitable, editable and shared by anyone for any purpose. Open data is licensed under an open license</a:t>
            </a:r>
            <a:endParaRPr lang="en-GB" sz="2000" dirty="0">
              <a:latin typeface="Avenir Book" panose="02000503020000020003" pitchFamily="2" charset="0"/>
            </a:endParaRPr>
          </a:p>
        </p:txBody>
      </p:sp>
      <p:pic>
        <p:nvPicPr>
          <p:cNvPr id="12" name="Google Shape;67;p14" descr="Creative Commons logo">
            <a:extLst>
              <a:ext uri="{FF2B5EF4-FFF2-40B4-BE49-F238E27FC236}">
                <a16:creationId xmlns:a16="http://schemas.microsoft.com/office/drawing/2014/main" id="{435795FF-CD90-54DD-4E73-45DD3F8086D0}"/>
              </a:ext>
            </a:extLst>
          </p:cNvPr>
          <p:cNvPicPr preferRelativeResize="0"/>
          <p:nvPr/>
        </p:nvPicPr>
        <p:blipFill>
          <a:blip r:embed="rId6">
            <a:alphaModFix/>
          </a:blip>
          <a:stretch>
            <a:fillRect/>
          </a:stretch>
        </p:blipFill>
        <p:spPr>
          <a:xfrm>
            <a:off x="3695700" y="3605869"/>
            <a:ext cx="2134556" cy="889501"/>
          </a:xfrm>
          <a:prstGeom prst="rect">
            <a:avLst/>
          </a:prstGeom>
          <a:noFill/>
          <a:ln>
            <a:noFill/>
          </a:ln>
        </p:spPr>
      </p:pic>
    </p:spTree>
    <p:extLst>
      <p:ext uri="{BB962C8B-B14F-4D97-AF65-F5344CB8AC3E}">
        <p14:creationId xmlns:p14="http://schemas.microsoft.com/office/powerpoint/2010/main" val="90383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D4D9-55A1-E843-D17A-1C9D37E45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B6ECB-3059-B27F-BE66-F0921CA17A75}"/>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EB7DAD59-C418-0C09-7FF0-2C395152F1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9AE38FC0-D428-5703-1AFA-DCF6B9F2CD03}"/>
              </a:ext>
            </a:extLst>
          </p:cNvPr>
          <p:cNvSpPr txBox="1"/>
          <p:nvPr/>
        </p:nvSpPr>
        <p:spPr>
          <a:xfrm>
            <a:off x="3667539" y="2119476"/>
            <a:ext cx="2573140" cy="615553"/>
          </a:xfrm>
          <a:prstGeom prst="rect">
            <a:avLst/>
          </a:prstGeom>
          <a:solidFill>
            <a:schemeClr val="bg1"/>
          </a:solidFill>
        </p:spPr>
        <p:txBody>
          <a:bodyPr wrap="none" rtlCol="0">
            <a:spAutoFit/>
          </a:bodyPr>
          <a:lstStyle/>
          <a:p>
            <a:r>
              <a:rPr lang="en-GB" sz="2000" b="1" dirty="0" err="1">
                <a:latin typeface="Avenir Book" panose="02000503020000020003" pitchFamily="2" charset="0"/>
              </a:rPr>
              <a:t>partici.fi</a:t>
            </a:r>
            <a:r>
              <a:rPr lang="en-GB" sz="2000" b="1" dirty="0">
                <a:latin typeface="Avenir Book" panose="02000503020000020003" pitchFamily="2" charset="0"/>
              </a:rPr>
              <a:t>/28561866 </a:t>
            </a:r>
            <a:r>
              <a:rPr lang="en-GB" sz="2000" b="1" i="1" dirty="0">
                <a:solidFill>
                  <a:srgbClr val="FF0000"/>
                </a:solidFill>
                <a:latin typeface="Avenir Book" panose="02000503020000020003" pitchFamily="2" charset="0"/>
              </a:rPr>
              <a:t> </a:t>
            </a:r>
          </a:p>
          <a:p>
            <a:endParaRPr lang="en-GB" dirty="0"/>
          </a:p>
        </p:txBody>
      </p:sp>
    </p:spTree>
    <p:extLst>
      <p:ext uri="{BB962C8B-B14F-4D97-AF65-F5344CB8AC3E}">
        <p14:creationId xmlns:p14="http://schemas.microsoft.com/office/powerpoint/2010/main" val="4255344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70EE-CB3F-A7A8-90E9-889750F47FCE}"/>
              </a:ext>
            </a:extLst>
          </p:cNvPr>
          <p:cNvSpPr>
            <a:spLocks noGrp="1"/>
          </p:cNvSpPr>
          <p:nvPr>
            <p:ph sz="half" idx="1"/>
          </p:nvPr>
        </p:nvSpPr>
        <p:spPr>
          <a:xfrm>
            <a:off x="628650" y="1369218"/>
            <a:ext cx="3886200" cy="3774281"/>
          </a:xfrm>
        </p:spPr>
        <p:txBody>
          <a:bodyPr>
            <a:normAutofit lnSpcReduction="10000"/>
          </a:bodyPr>
          <a:lstStyle/>
          <a:p>
            <a:r>
              <a:rPr lang="en-GB" b="0" i="0" u="sng" dirty="0">
                <a:solidFill>
                  <a:srgbClr val="202122"/>
                </a:solidFill>
                <a:effectLst/>
                <a:latin typeface="Avenir Book" panose="02000503020000020003" pitchFamily="2" charset="0"/>
              </a:rPr>
              <a:t>Citize</a:t>
            </a:r>
            <a:r>
              <a:rPr lang="en-GB" u="sng" dirty="0">
                <a:solidFill>
                  <a:srgbClr val="202122"/>
                </a:solidFill>
                <a:latin typeface="Avenir Book" panose="02000503020000020003" pitchFamily="2" charset="0"/>
              </a:rPr>
              <a:t>n Science</a:t>
            </a:r>
            <a:endParaRPr lang="en-GB" b="0" i="0" u="sng" dirty="0">
              <a:solidFill>
                <a:srgbClr val="202122"/>
              </a:solidFill>
              <a:effectLst/>
              <a:latin typeface="Avenir Book" panose="02000503020000020003" pitchFamily="2" charset="0"/>
            </a:endParaRPr>
          </a:p>
          <a:p>
            <a:r>
              <a:rPr lang="en-GB" b="0" i="0" dirty="0">
                <a:solidFill>
                  <a:srgbClr val="202122"/>
                </a:solidFill>
                <a:effectLst/>
                <a:latin typeface="Avenir Book" panose="02000503020000020003" pitchFamily="2" charset="0"/>
              </a:rPr>
              <a:t>Research conducted, in whole or in part, by amateur (non-professional) researchers. </a:t>
            </a:r>
          </a:p>
          <a:p>
            <a:r>
              <a:rPr lang="en-GB" b="0" i="0" dirty="0">
                <a:solidFill>
                  <a:srgbClr val="202122"/>
                </a:solidFill>
                <a:effectLst/>
                <a:latin typeface="Avenir Book" panose="02000503020000020003" pitchFamily="2" charset="0"/>
              </a:rPr>
              <a:t>Also called “public participation”, “participatory monitoring” and “participatory action research”.</a:t>
            </a:r>
          </a:p>
          <a:p>
            <a:r>
              <a:rPr lang="en-GB" b="0" i="0" dirty="0">
                <a:solidFill>
                  <a:srgbClr val="202122"/>
                </a:solidFill>
                <a:effectLst/>
                <a:latin typeface="Avenir Book" panose="02000503020000020003" pitchFamily="2" charset="0"/>
              </a:rPr>
              <a:t>Intended to not only advance </a:t>
            </a:r>
            <a:r>
              <a:rPr lang="en-GB" dirty="0">
                <a:solidFill>
                  <a:srgbClr val="202122"/>
                </a:solidFill>
                <a:latin typeface="Avenir Book" panose="02000503020000020003" pitchFamily="2" charset="0"/>
              </a:rPr>
              <a:t>research, but </a:t>
            </a:r>
            <a:r>
              <a:rPr lang="en-GB" b="0" i="0" dirty="0">
                <a:solidFill>
                  <a:srgbClr val="202122"/>
                </a:solidFill>
                <a:effectLst/>
                <a:latin typeface="Avenir Book" panose="02000503020000020003" pitchFamily="2" charset="0"/>
              </a:rPr>
              <a:t>also to increase public understanding. </a:t>
            </a:r>
          </a:p>
        </p:txBody>
      </p:sp>
      <p:sp>
        <p:nvSpPr>
          <p:cNvPr id="4" name="Content Placeholder 3">
            <a:extLst>
              <a:ext uri="{FF2B5EF4-FFF2-40B4-BE49-F238E27FC236}">
                <a16:creationId xmlns:a16="http://schemas.microsoft.com/office/drawing/2014/main" id="{B1B7F5F5-E3DE-BD9C-817D-433642679251}"/>
              </a:ext>
            </a:extLst>
          </p:cNvPr>
          <p:cNvSpPr>
            <a:spLocks noGrp="1"/>
          </p:cNvSpPr>
          <p:nvPr>
            <p:ph sz="half" idx="2"/>
          </p:nvPr>
        </p:nvSpPr>
        <p:spPr/>
        <p:txBody>
          <a:bodyPr>
            <a:normAutofit lnSpcReduction="10000"/>
          </a:bodyPr>
          <a:lstStyle/>
          <a:p>
            <a:r>
              <a:rPr lang="en-GB" u="sng" dirty="0">
                <a:latin typeface="Avenir Book" panose="02000503020000020003" pitchFamily="2" charset="0"/>
              </a:rPr>
              <a:t>Open Peer Review</a:t>
            </a:r>
          </a:p>
          <a:p>
            <a:r>
              <a:rPr lang="en-GB" dirty="0">
                <a:solidFill>
                  <a:srgbClr val="202124"/>
                </a:solidFill>
                <a:latin typeface="Avenir Book" panose="02000503020000020003" pitchFamily="2" charset="0"/>
              </a:rPr>
              <a:t>A</a:t>
            </a:r>
            <a:r>
              <a:rPr lang="en-GB" i="0" dirty="0">
                <a:solidFill>
                  <a:srgbClr val="202124"/>
                </a:solidFill>
                <a:effectLst/>
                <a:latin typeface="Avenir Book" panose="02000503020000020003" pitchFamily="2" charset="0"/>
              </a:rPr>
              <a:t>ny scholarly review mechanism providing disclosure of author and referee identities to one another at any point during the peer review or publication process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C174278B-F77E-B9D5-2DC7-11E95B8E1C6F}"/>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7225B24-C904-9A17-0616-D4A8355A682B}"/>
              </a:ext>
            </a:extLst>
          </p:cNvPr>
          <p:cNvSpPr>
            <a:spLocks noGrp="1"/>
          </p:cNvSpPr>
          <p:nvPr>
            <p:ph type="title"/>
          </p:nvPr>
        </p:nvSpPr>
        <p:spPr>
          <a:xfrm>
            <a:off x="428626" y="426416"/>
            <a:ext cx="7886700" cy="994172"/>
          </a:xfrm>
        </p:spPr>
        <p:txBody>
          <a:bodyPr>
            <a:normAutofit fontScale="90000"/>
          </a:bodyPr>
          <a:lstStyle/>
          <a:p>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br>
              <a:rPr lang="en-GB" b="1" dirty="0">
                <a:latin typeface="Avenir Book" panose="02000503020000020003" pitchFamily="2" charset="0"/>
                <a:cs typeface="Arial" panose="020B0604020202020204" pitchFamily="34" charset="0"/>
              </a:rPr>
            </a:br>
            <a:endParaRPr lang="en-GB" b="1" dirty="0">
              <a:latin typeface="Avenir Book" panose="02000503020000020003" pitchFamily="2" charset="0"/>
            </a:endParaRPr>
          </a:p>
        </p:txBody>
      </p:sp>
    </p:spTree>
    <p:extLst>
      <p:ext uri="{BB962C8B-B14F-4D97-AF65-F5344CB8AC3E}">
        <p14:creationId xmlns:p14="http://schemas.microsoft.com/office/powerpoint/2010/main" val="304320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24630-45ED-A083-9D3A-FF0A6FA383C6}"/>
              </a:ext>
            </a:extLst>
          </p:cNvPr>
          <p:cNvSpPr>
            <a:spLocks noGrp="1"/>
          </p:cNvSpPr>
          <p:nvPr>
            <p:ph sz="half" idx="1"/>
          </p:nvPr>
        </p:nvSpPr>
        <p:spPr>
          <a:xfrm>
            <a:off x="628650" y="1369218"/>
            <a:ext cx="3886200" cy="3774281"/>
          </a:xfrm>
        </p:spPr>
        <p:txBody>
          <a:bodyPr>
            <a:normAutofit lnSpcReduction="10000"/>
          </a:bodyPr>
          <a:lstStyle/>
          <a:p>
            <a:r>
              <a:rPr lang="en-GB" u="sng" dirty="0">
                <a:latin typeface="Avenir Book" panose="02000503020000020003" pitchFamily="2" charset="0"/>
              </a:rPr>
              <a:t>Open Educational Resources</a:t>
            </a:r>
          </a:p>
          <a:p>
            <a:r>
              <a:rPr lang="en-GB" b="0" i="0" dirty="0">
                <a:solidFill>
                  <a:srgbClr val="202124"/>
                </a:solidFill>
                <a:effectLst/>
                <a:latin typeface="Avenir Book" panose="02000503020000020003" pitchFamily="2" charset="0"/>
              </a:rPr>
              <a:t>Learning and teaching materials in any format and medium </a:t>
            </a:r>
          </a:p>
          <a:p>
            <a:r>
              <a:rPr lang="en-GB" dirty="0">
                <a:solidFill>
                  <a:srgbClr val="202124"/>
                </a:solidFill>
                <a:latin typeface="Avenir Book" panose="02000503020000020003" pitchFamily="2" charset="0"/>
              </a:rPr>
              <a:t>Available </a:t>
            </a:r>
            <a:r>
              <a:rPr lang="en-GB" b="0" i="0" dirty="0">
                <a:solidFill>
                  <a:srgbClr val="202124"/>
                </a:solidFill>
                <a:effectLst/>
                <a:latin typeface="Avenir Book" panose="02000503020000020003" pitchFamily="2" charset="0"/>
              </a:rPr>
              <a:t>in the public domain or are under copyright that have been released under an open license, that permit no-cost</a:t>
            </a:r>
          </a:p>
          <a:p>
            <a:r>
              <a:rPr lang="en-GB" dirty="0">
                <a:solidFill>
                  <a:srgbClr val="202124"/>
                </a:solidFill>
                <a:latin typeface="Avenir Book" panose="02000503020000020003" pitchFamily="2" charset="0"/>
              </a:rPr>
              <a:t>Allows </a:t>
            </a:r>
            <a:r>
              <a:rPr lang="en-GB" b="0" i="0" dirty="0">
                <a:solidFill>
                  <a:srgbClr val="202124"/>
                </a:solidFill>
                <a:effectLst/>
                <a:latin typeface="Avenir Book" panose="02000503020000020003" pitchFamily="2" charset="0"/>
              </a:rPr>
              <a:t>access, re-use, re-purpose, adaptation and redistribution by others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sp>
        <p:nvSpPr>
          <p:cNvPr id="4" name="Content Placeholder 3">
            <a:extLst>
              <a:ext uri="{FF2B5EF4-FFF2-40B4-BE49-F238E27FC236}">
                <a16:creationId xmlns:a16="http://schemas.microsoft.com/office/drawing/2014/main" id="{CC80585B-1C62-D6B7-27BB-066363560E22}"/>
              </a:ext>
            </a:extLst>
          </p:cNvPr>
          <p:cNvSpPr>
            <a:spLocks noGrp="1"/>
          </p:cNvSpPr>
          <p:nvPr>
            <p:ph sz="half" idx="2"/>
          </p:nvPr>
        </p:nvSpPr>
        <p:spPr/>
        <p:txBody>
          <a:bodyPr>
            <a:normAutofit lnSpcReduction="10000"/>
          </a:bodyPr>
          <a:lstStyle/>
          <a:p>
            <a:r>
              <a:rPr lang="en-GB" u="sng" dirty="0">
                <a:latin typeface="Avenir Book" panose="02000503020000020003" pitchFamily="2" charset="0"/>
              </a:rPr>
              <a:t>Scientific social networks</a:t>
            </a:r>
          </a:p>
          <a:p>
            <a:r>
              <a:rPr lang="en-GB" dirty="0">
                <a:latin typeface="Avenir Book" panose="02000503020000020003" pitchFamily="2" charset="0"/>
                <a:cs typeface="Arial" panose="020B0604020202020204" pitchFamily="34" charset="0"/>
              </a:rPr>
              <a:t>Networks enabling researchers to share their research under open licenses. </a:t>
            </a:r>
            <a:r>
              <a:rPr lang="en-GB" dirty="0" err="1">
                <a:latin typeface="Avenir Book" panose="02000503020000020003" pitchFamily="2" charset="0"/>
                <a:cs typeface="Arial" panose="020B0604020202020204" pitchFamily="34" charset="0"/>
              </a:rPr>
              <a:t>Ie</a:t>
            </a:r>
            <a:r>
              <a:rPr lang="en-GB" dirty="0">
                <a:latin typeface="Avenir Book" panose="02000503020000020003" pitchFamily="2" charset="0"/>
                <a:cs typeface="Arial" panose="020B0604020202020204" pitchFamily="34" charset="0"/>
              </a:rPr>
              <a:t>. ResearchGate</a:t>
            </a:r>
          </a:p>
          <a:p>
            <a:endParaRPr lang="en-GB" u="sng" dirty="0">
              <a:latin typeface="Avenir Book" panose="02000503020000020003" pitchFamily="2" charset="0"/>
            </a:endParaRPr>
          </a:p>
          <a:p>
            <a:r>
              <a:rPr lang="en-GB" u="sng" dirty="0">
                <a:latin typeface="Avenir Book" panose="02000503020000020003" pitchFamily="2" charset="0"/>
              </a:rPr>
              <a:t>Open Hardware</a:t>
            </a:r>
          </a:p>
          <a:p>
            <a:r>
              <a:rPr lang="en-GB" b="0" i="0" dirty="0">
                <a:effectLst/>
                <a:latin typeface="Avenir Book" panose="02000503020000020003" pitchFamily="2" charset="0"/>
              </a:rPr>
              <a:t>Physical artifacts of technology designed and offered by the open-design movement.</a:t>
            </a:r>
            <a:r>
              <a:rPr lang="en-GB" dirty="0">
                <a:latin typeface="Avenir Book" panose="02000503020000020003" pitchFamily="2" charset="0"/>
              </a:rPr>
              <a:t> </a:t>
            </a:r>
          </a:p>
        </p:txBody>
      </p:sp>
      <p:sp>
        <p:nvSpPr>
          <p:cNvPr id="7" name="Title 1">
            <a:extLst>
              <a:ext uri="{FF2B5EF4-FFF2-40B4-BE49-F238E27FC236}">
                <a16:creationId xmlns:a16="http://schemas.microsoft.com/office/drawing/2014/main" id="{20FDE661-BA45-9CBA-C4C1-58E345E0E431}"/>
              </a:ext>
            </a:extLst>
          </p:cNvPr>
          <p:cNvSpPr txBox="1">
            <a:spLocks/>
          </p:cNvSpPr>
          <p:nvPr/>
        </p:nvSpPr>
        <p:spPr>
          <a:xfrm>
            <a:off x="428626" y="224067"/>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p>
        </p:txBody>
      </p:sp>
      <p:cxnSp>
        <p:nvCxnSpPr>
          <p:cNvPr id="8" name="Straight Connector 7">
            <a:extLst>
              <a:ext uri="{FF2B5EF4-FFF2-40B4-BE49-F238E27FC236}">
                <a16:creationId xmlns:a16="http://schemas.microsoft.com/office/drawing/2014/main" id="{D016015E-4FF6-275A-B92C-100D8FBE62F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32748"/>
            <a:ext cx="8715375" cy="994172"/>
          </a:xfrm>
        </p:spPr>
        <p:txBody>
          <a:bodyPr>
            <a:normAutofit fontScale="90000"/>
          </a:bodyPr>
          <a:lstStyle/>
          <a:p>
            <a:r>
              <a:rPr lang="en-GB" b="1" dirty="0">
                <a:latin typeface="Avenir Book" panose="02000503020000020003" pitchFamily="2" charset="0"/>
              </a:rPr>
              <a:t>As Open As Possible, As Closed As Necessary</a:t>
            </a:r>
          </a:p>
        </p:txBody>
      </p:sp>
      <p:pic>
        <p:nvPicPr>
          <p:cNvPr id="6" name="Picture 5" descr="Picture of a lock">
            <a:extLst>
              <a:ext uri="{FF2B5EF4-FFF2-40B4-BE49-F238E27FC236}">
                <a16:creationId xmlns:a16="http://schemas.microsoft.com/office/drawing/2014/main" id="{C7A82CE3-7472-1540-B73F-39FB0EBF0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7" y="1512400"/>
            <a:ext cx="4093894" cy="2727062"/>
          </a:xfrm>
          <a:prstGeom prst="rect">
            <a:avLst/>
          </a:prstGeom>
        </p:spPr>
      </p:pic>
      <p:pic>
        <p:nvPicPr>
          <p:cNvPr id="7" name="Picture 6" descr="Picture of the FAIR principles: findable, accessible, interoperable, reusable">
            <a:extLst>
              <a:ext uri="{FF2B5EF4-FFF2-40B4-BE49-F238E27FC236}">
                <a16:creationId xmlns:a16="http://schemas.microsoft.com/office/drawing/2014/main" id="{17D4B4F6-B9B8-4B75-88E0-6256956A9C0A}"/>
              </a:ext>
            </a:extLst>
          </p:cNvPr>
          <p:cNvPicPr>
            <a:picLocks noChangeAspect="1"/>
          </p:cNvPicPr>
          <p:nvPr/>
        </p:nvPicPr>
        <p:blipFill rotWithShape="1">
          <a:blip r:embed="rId4"/>
          <a:srcRect b="4735"/>
          <a:stretch/>
        </p:blipFill>
        <p:spPr>
          <a:xfrm>
            <a:off x="4348480" y="1584989"/>
            <a:ext cx="4795520" cy="1570408"/>
          </a:xfrm>
          <a:prstGeom prst="rect">
            <a:avLst/>
          </a:prstGeom>
        </p:spPr>
      </p:pic>
      <p:sp>
        <p:nvSpPr>
          <p:cNvPr id="3" name="Content Placeholder 2"/>
          <p:cNvSpPr>
            <a:spLocks noGrp="1"/>
          </p:cNvSpPr>
          <p:nvPr>
            <p:ph idx="1"/>
          </p:nvPr>
        </p:nvSpPr>
        <p:spPr>
          <a:xfrm>
            <a:off x="50165" y="4595461"/>
            <a:ext cx="7089159" cy="319692"/>
          </a:xfrm>
        </p:spPr>
        <p:txBody>
          <a:bodyPr>
            <a:normAutofit/>
          </a:bodyPr>
          <a:lstStyle/>
          <a:p>
            <a:pPr marL="0" indent="0">
              <a:buNone/>
            </a:pPr>
            <a:r>
              <a:rPr lang="en-GB" sz="1350" dirty="0">
                <a:hlinkClick r:id="rId5"/>
              </a:rPr>
              <a:t>https://www.timeshighereducation.com/blog/data-should-be-open-possible-and-closed-necessary</a:t>
            </a:r>
            <a:endParaRPr lang="en-GB" sz="1350" dirty="0"/>
          </a:p>
        </p:txBody>
      </p:sp>
      <p:cxnSp>
        <p:nvCxnSpPr>
          <p:cNvPr id="9" name="Straight Connector 8">
            <a:extLst>
              <a:ext uri="{FF2B5EF4-FFF2-40B4-BE49-F238E27FC236}">
                <a16:creationId xmlns:a16="http://schemas.microsoft.com/office/drawing/2014/main" id="{EBCC4240-6A92-84F8-F713-218BA48C5A25}"/>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8322B6-DF8D-DDDE-7109-F7A057BFD458}"/>
              </a:ext>
            </a:extLst>
          </p:cNvPr>
          <p:cNvSpPr txBox="1"/>
          <p:nvPr/>
        </p:nvSpPr>
        <p:spPr>
          <a:xfrm>
            <a:off x="2840084" y="2237077"/>
            <a:ext cx="1509320" cy="2246769"/>
          </a:xfrm>
          <a:prstGeom prst="rect">
            <a:avLst/>
          </a:prstGeom>
          <a:noFill/>
        </p:spPr>
        <p:txBody>
          <a:bodyPr wrap="square" rtlCol="0">
            <a:spAutoFit/>
          </a:bodyPr>
          <a:lstStyle/>
          <a:p>
            <a:pPr lvl="1">
              <a:lnSpc>
                <a:spcPct val="150000"/>
              </a:lnSpc>
            </a:pPr>
            <a:r>
              <a:rPr lang="en-GB" dirty="0">
                <a:solidFill>
                  <a:schemeClr val="bg1"/>
                </a:solidFill>
                <a:latin typeface="Avenir Book" panose="02000503020000020003" pitchFamily="2" charset="0"/>
              </a:rPr>
              <a:t>Sensitive data</a:t>
            </a:r>
          </a:p>
          <a:p>
            <a:pPr lvl="1">
              <a:lnSpc>
                <a:spcPct val="150000"/>
              </a:lnSpc>
            </a:pPr>
            <a:r>
              <a:rPr lang="en-GB" dirty="0">
                <a:solidFill>
                  <a:schemeClr val="bg1"/>
                </a:solidFill>
                <a:latin typeface="Avenir Book" panose="02000503020000020003" pitchFamily="2" charset="0"/>
              </a:rPr>
              <a:t>Commercial applications</a:t>
            </a:r>
          </a:p>
          <a:p>
            <a:pPr lvl="1">
              <a:lnSpc>
                <a:spcPct val="150000"/>
              </a:lnSpc>
            </a:pPr>
            <a:r>
              <a:rPr lang="en-GB" dirty="0">
                <a:solidFill>
                  <a:schemeClr val="bg1"/>
                </a:solidFill>
                <a:latin typeface="Avenir Book" panose="02000503020000020003" pitchFamily="2" charset="0"/>
              </a:rPr>
              <a:t>National IP and traditional knowledge</a:t>
            </a:r>
          </a:p>
          <a:p>
            <a:endParaRPr lang="en-GB" dirty="0">
              <a:solidFill>
                <a:schemeClr val="bg1"/>
              </a:solidFill>
            </a:endParaRPr>
          </a:p>
        </p:txBody>
      </p:sp>
      <p:sp>
        <p:nvSpPr>
          <p:cNvPr id="5" name="TextBox 4">
            <a:extLst>
              <a:ext uri="{FF2B5EF4-FFF2-40B4-BE49-F238E27FC236}">
                <a16:creationId xmlns:a16="http://schemas.microsoft.com/office/drawing/2014/main" id="{FCF4FC94-371E-3B10-614F-42095C24CF34}"/>
              </a:ext>
            </a:extLst>
          </p:cNvPr>
          <p:cNvSpPr txBox="1"/>
          <p:nvPr/>
        </p:nvSpPr>
        <p:spPr>
          <a:xfrm>
            <a:off x="4669851" y="3724964"/>
            <a:ext cx="4311002" cy="461665"/>
          </a:xfrm>
          <a:prstGeom prst="rect">
            <a:avLst/>
          </a:prstGeom>
          <a:noFill/>
          <a:ln w="25400">
            <a:solidFill>
              <a:srgbClr val="FF0000"/>
            </a:solidFill>
          </a:ln>
        </p:spPr>
        <p:txBody>
          <a:bodyPr wrap="square" rtlCol="0">
            <a:spAutoFit/>
          </a:bodyPr>
          <a:lstStyle/>
          <a:p>
            <a:r>
              <a:rPr lang="en-GB" sz="2400" b="1" dirty="0">
                <a:latin typeface="Avenir Book" panose="02000503020000020003" pitchFamily="2" charset="0"/>
              </a:rPr>
              <a:t>Openness is not an Absolute</a:t>
            </a:r>
            <a:endParaRPr lang="en-GB" sz="2400" dirty="0"/>
          </a:p>
        </p:txBody>
      </p:sp>
    </p:spTree>
    <p:extLst>
      <p:ext uri="{BB962C8B-B14F-4D97-AF65-F5344CB8AC3E}">
        <p14:creationId xmlns:p14="http://schemas.microsoft.com/office/powerpoint/2010/main" val="3033245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5e5392d084_0_79">
            <a:extLst>
              <a:ext uri="{C183D7F6-B498-43B3-948B-1728B52AA6E4}">
                <adec:decorative xmlns:adec="http://schemas.microsoft.com/office/drawing/2017/decorative" val="1"/>
              </a:ext>
            </a:extLst>
          </p:cNvPr>
          <p:cNvSpPr/>
          <p:nvPr/>
        </p:nvSpPr>
        <p:spPr>
          <a:xfrm rot="2736269">
            <a:off x="1573430" y="2750132"/>
            <a:ext cx="3031164" cy="126331"/>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3969720" y="2695463"/>
            <a:ext cx="2789639" cy="127286"/>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3899695" y="3071242"/>
            <a:ext cx="684225" cy="134325"/>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5" name="Google Shape;195;g5e5392d084_0_79">
            <a:extLst>
              <a:ext uri="{C183D7F6-B498-43B3-948B-1728B52AA6E4}">
                <adec:decorative xmlns:adec="http://schemas.microsoft.com/office/drawing/2017/decorative" val="1"/>
              </a:ext>
            </a:extLst>
          </p:cNvPr>
          <p:cNvSpPr/>
          <p:nvPr/>
        </p:nvSpPr>
        <p:spPr>
          <a:xfrm>
            <a:off x="1588068"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Acquire</a:t>
            </a:r>
            <a:endParaRPr sz="1050" dirty="0">
              <a:solidFill>
                <a:schemeClr val="tx1"/>
              </a:solidFill>
            </a:endParaRPr>
          </a:p>
        </p:txBody>
      </p:sp>
      <p:sp>
        <p:nvSpPr>
          <p:cNvPr id="196" name="Google Shape;196;g5e5392d084_0_79">
            <a:extLst>
              <a:ext uri="{C183D7F6-B498-43B3-948B-1728B52AA6E4}">
                <adec:decorative xmlns:adec="http://schemas.microsoft.com/office/drawing/2017/decorative" val="1"/>
              </a:ext>
            </a:extLst>
          </p:cNvPr>
          <p:cNvSpPr/>
          <p:nvPr/>
        </p:nvSpPr>
        <p:spPr>
          <a:xfrm>
            <a:off x="2159417" y="2074230"/>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Clean</a:t>
            </a:r>
            <a:endParaRPr sz="1050" dirty="0">
              <a:solidFill>
                <a:schemeClr val="tx1"/>
              </a:solidFill>
            </a:endParaRPr>
          </a:p>
        </p:txBody>
      </p:sp>
      <p:sp>
        <p:nvSpPr>
          <p:cNvPr id="197" name="Google Shape;197;g5e5392d084_0_79">
            <a:extLst>
              <a:ext uri="{C183D7F6-B498-43B3-948B-1728B52AA6E4}">
                <adec:decorative xmlns:adec="http://schemas.microsoft.com/office/drawing/2017/decorative" val="1"/>
              </a:ext>
            </a:extLst>
          </p:cNvPr>
          <p:cNvSpPr/>
          <p:nvPr/>
        </p:nvSpPr>
        <p:spPr>
          <a:xfrm>
            <a:off x="290975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Explore</a:t>
            </a:r>
            <a:endParaRPr sz="1050">
              <a:solidFill>
                <a:schemeClr val="tx1"/>
              </a:solidFill>
            </a:endParaRPr>
          </a:p>
        </p:txBody>
      </p:sp>
      <p:sp>
        <p:nvSpPr>
          <p:cNvPr id="198" name="Google Shape;198;g5e5392d084_0_79">
            <a:extLst>
              <a:ext uri="{C183D7F6-B498-43B3-948B-1728B52AA6E4}">
                <adec:decorative xmlns:adec="http://schemas.microsoft.com/office/drawing/2017/decorative" val="1"/>
              </a:ext>
            </a:extLst>
          </p:cNvPr>
          <p:cNvSpPr/>
          <p:nvPr/>
        </p:nvSpPr>
        <p:spPr>
          <a:xfrm>
            <a:off x="446842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Model</a:t>
            </a:r>
            <a:endParaRPr sz="1050">
              <a:solidFill>
                <a:schemeClr val="tx1"/>
              </a:solidFill>
            </a:endParaRPr>
          </a:p>
        </p:txBody>
      </p:sp>
      <p:sp>
        <p:nvSpPr>
          <p:cNvPr id="199" name="Google Shape;199;g5e5392d084_0_79">
            <a:extLst>
              <a:ext uri="{C183D7F6-B498-43B3-948B-1728B52AA6E4}">
                <adec:decorative xmlns:adec="http://schemas.microsoft.com/office/drawing/2017/decorative" val="1"/>
              </a:ext>
            </a:extLst>
          </p:cNvPr>
          <p:cNvSpPr/>
          <p:nvPr/>
        </p:nvSpPr>
        <p:spPr>
          <a:xfrm>
            <a:off x="5219770" y="208214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Validate</a:t>
            </a:r>
            <a:endParaRPr sz="1050">
              <a:solidFill>
                <a:schemeClr val="tx1"/>
              </a:solidFill>
            </a:endParaRPr>
          </a:p>
        </p:txBody>
      </p:sp>
      <p:sp>
        <p:nvSpPr>
          <p:cNvPr id="200" name="Google Shape;200;g5e5392d084_0_79">
            <a:extLst>
              <a:ext uri="{C183D7F6-B498-43B3-948B-1728B52AA6E4}">
                <adec:decorative xmlns:adec="http://schemas.microsoft.com/office/drawing/2017/decorative" val="1"/>
              </a:ext>
            </a:extLst>
          </p:cNvPr>
          <p:cNvSpPr/>
          <p:nvPr/>
        </p:nvSpPr>
        <p:spPr>
          <a:xfrm>
            <a:off x="5869193"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Present</a:t>
            </a:r>
            <a:endParaRPr sz="1050">
              <a:solidFill>
                <a:schemeClr val="tx1"/>
              </a:solidFill>
            </a:endParaRPr>
          </a:p>
        </p:txBody>
      </p:sp>
      <p:sp>
        <p:nvSpPr>
          <p:cNvPr id="201" name="Google Shape;201;g5e5392d084_0_79">
            <a:extLst>
              <a:ext uri="{C183D7F6-B498-43B3-948B-1728B52AA6E4}">
                <adec:decorative xmlns:adec="http://schemas.microsoft.com/office/drawing/2017/decorative" val="1"/>
              </a:ext>
            </a:extLst>
          </p:cNvPr>
          <p:cNvSpPr/>
          <p:nvPr/>
        </p:nvSpPr>
        <p:spPr>
          <a:xfrm>
            <a:off x="3709070" y="3621785"/>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Preprocess</a:t>
            </a:r>
            <a:endParaRPr sz="1050">
              <a:solidFill>
                <a:schemeClr val="tx1"/>
              </a:solidFill>
            </a:endParaRPr>
          </a:p>
        </p:txBody>
      </p:sp>
      <p:sp>
        <p:nvSpPr>
          <p:cNvPr id="202" name="Google Shape;202;g5e5392d084_0_79">
            <a:extLst>
              <a:ext uri="{C183D7F6-B498-43B3-948B-1728B52AA6E4}">
                <adec:decorative xmlns:adec="http://schemas.microsoft.com/office/drawing/2017/decorative" val="1"/>
              </a:ext>
            </a:extLst>
          </p:cNvPr>
          <p:cNvSpPr/>
          <p:nvPr/>
        </p:nvSpPr>
        <p:spPr>
          <a:xfrm rot="-2700000">
            <a:off x="3224645" y="3601549"/>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4875882" y="3546203"/>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3952508" y="2150012"/>
            <a:ext cx="348300" cy="949275"/>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3046776" y="979954"/>
            <a:ext cx="258609" cy="1589186"/>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206;g5e5392d084_0_79">
            <a:extLst>
              <a:ext uri="{C183D7F6-B498-43B3-948B-1728B52AA6E4}">
                <adec:decorative xmlns:adec="http://schemas.microsoft.com/office/drawing/2017/decorative" val="1"/>
              </a:ext>
            </a:extLst>
          </p:cNvPr>
          <p:cNvSpPr/>
          <p:nvPr/>
        </p:nvSpPr>
        <p:spPr>
          <a:xfrm>
            <a:off x="3365194" y="1360719"/>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rgbClr val="045C83"/>
                </a:solidFill>
                <a:latin typeface="Calibri"/>
                <a:ea typeface="Calibri"/>
                <a:cs typeface="Calibri"/>
                <a:sym typeface="Calibri"/>
              </a:rPr>
              <a:t>Open Data</a:t>
            </a:r>
            <a:endParaRPr sz="105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4079306" y="2358654"/>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208;g5e5392d084_0_79">
            <a:extLst>
              <a:ext uri="{C183D7F6-B498-43B3-948B-1728B52AA6E4}">
                <adec:decorative xmlns:adec="http://schemas.microsoft.com/office/drawing/2017/decorative" val="1"/>
              </a:ext>
            </a:extLst>
          </p:cNvPr>
          <p:cNvSpPr/>
          <p:nvPr/>
        </p:nvSpPr>
        <p:spPr>
          <a:xfrm>
            <a:off x="3709078" y="4479332"/>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Source</a:t>
            </a:r>
            <a:endParaRPr sz="1050" dirty="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5655192" y="999433"/>
            <a:ext cx="211764" cy="848438"/>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210;g5e5392d084_0_79">
            <a:extLst>
              <a:ext uri="{C183D7F6-B498-43B3-948B-1728B52AA6E4}">
                <adec:decorative xmlns:adec="http://schemas.microsoft.com/office/drawing/2017/decorative" val="1"/>
              </a:ext>
            </a:extLst>
          </p:cNvPr>
          <p:cNvSpPr/>
          <p:nvPr/>
        </p:nvSpPr>
        <p:spPr>
          <a:xfrm>
            <a:off x="4636163" y="868044"/>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Access</a:t>
            </a:r>
            <a:endParaRPr sz="1050" dirty="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6907436" y="961449"/>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2" name="Google Shape;212;g5e5392d084_0_79">
            <a:extLst>
              <a:ext uri="{C183D7F6-B498-43B3-948B-1728B52AA6E4}">
                <adec:decorative xmlns:adec="http://schemas.microsoft.com/office/drawing/2017/decorative" val="1"/>
              </a:ext>
            </a:extLst>
          </p:cNvPr>
          <p:cNvSpPr/>
          <p:nvPr/>
        </p:nvSpPr>
        <p:spPr>
          <a:xfrm rot="-5400000">
            <a:off x="7000414" y="2618903"/>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Materials</a:t>
            </a:r>
            <a:endParaRPr sz="1050" dirty="0">
              <a:solidFill>
                <a:srgbClr val="045C83"/>
              </a:solidFill>
            </a:endParaRPr>
          </a:p>
        </p:txBody>
      </p:sp>
      <p:sp>
        <p:nvSpPr>
          <p:cNvPr id="2" name="TextBox 1"/>
          <p:cNvSpPr txBox="1"/>
          <p:nvPr/>
        </p:nvSpPr>
        <p:spPr>
          <a:xfrm>
            <a:off x="7021205" y="4667353"/>
            <a:ext cx="1896673" cy="577081"/>
          </a:xfrm>
          <a:prstGeom prst="rect">
            <a:avLst/>
          </a:prstGeom>
          <a:noFill/>
        </p:spPr>
        <p:txBody>
          <a:bodyPr wrap="none" rtlCol="0">
            <a:spAutoFit/>
          </a:bodyPr>
          <a:lstStyle/>
          <a:p>
            <a:r>
              <a:rPr lang="en-GB" sz="1050" dirty="0"/>
              <a:t>Heidi </a:t>
            </a:r>
            <a:r>
              <a:rPr lang="en-GB" sz="1050" dirty="0" err="1"/>
              <a:t>Seibold</a:t>
            </a:r>
            <a:endParaRPr lang="en-GB" sz="1050" dirty="0"/>
          </a:p>
          <a:p>
            <a:r>
              <a:rPr lang="en-GB" sz="1050" u="sng" dirty="0">
                <a:solidFill>
                  <a:srgbClr val="045C83"/>
                </a:solidFill>
                <a:ea typeface="Calibri"/>
                <a:cs typeface="Calibri"/>
                <a:sym typeface="Calibri"/>
                <a:hlinkClick r:id="rId3"/>
              </a:rPr>
              <a:t>tinyurl.com/</a:t>
            </a:r>
            <a:r>
              <a:rPr lang="en-GB" sz="1050" u="sng" dirty="0" err="1">
                <a:solidFill>
                  <a:srgbClr val="045C83"/>
                </a:solidFill>
                <a:ea typeface="Calibri"/>
                <a:cs typeface="Calibri"/>
                <a:sym typeface="Calibri"/>
                <a:hlinkClick r:id="rId3"/>
              </a:rPr>
              <a:t>opendatascience</a:t>
            </a:r>
            <a:endParaRPr lang="en-GB" sz="1050" dirty="0">
              <a:solidFill>
                <a:schemeClr val="dk1"/>
              </a:solidFill>
              <a:ea typeface="Calibri"/>
              <a:cs typeface="Calibri"/>
              <a:sym typeface="Calibri"/>
            </a:endParaRPr>
          </a:p>
          <a:p>
            <a:endParaRPr lang="en-GB" sz="1050" dirty="0"/>
          </a:p>
        </p:txBody>
      </p:sp>
      <p:cxnSp>
        <p:nvCxnSpPr>
          <p:cNvPr id="28" name="Straight Connector 27">
            <a:extLst>
              <a:ext uri="{FF2B5EF4-FFF2-40B4-BE49-F238E27FC236}">
                <a16:creationId xmlns:a16="http://schemas.microsoft.com/office/drawing/2014/main" id="{A1490AA3-7B67-AA6F-1340-66BAA74D1077}"/>
              </a:ext>
              <a:ext uri="{C183D7F6-B498-43B3-948B-1728B52AA6E4}">
                <adec:decorative xmlns:adec="http://schemas.microsoft.com/office/drawing/2017/decorative" val="1"/>
              </a:ext>
            </a:extLst>
          </p:cNvPr>
          <p:cNvCxnSpPr/>
          <p:nvPr/>
        </p:nvCxnSpPr>
        <p:spPr>
          <a:xfrm>
            <a:off x="428625" y="752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15E2CE0-3B76-62B7-EB47-8A7C532921E4}"/>
              </a:ext>
            </a:extLst>
          </p:cNvPr>
          <p:cNvSpPr>
            <a:spLocks noGrp="1"/>
          </p:cNvSpPr>
          <p:nvPr>
            <p:ph type="title"/>
          </p:nvPr>
        </p:nvSpPr>
        <p:spPr>
          <a:xfrm>
            <a:off x="385594" y="151987"/>
            <a:ext cx="8289228" cy="994172"/>
          </a:xfrm>
        </p:spPr>
        <p:txBody>
          <a:bodyPr>
            <a:normAutofit fontScale="90000"/>
          </a:bodyPr>
          <a:lstStyle/>
          <a:p>
            <a:r>
              <a:rPr lang="en-GB" b="1" dirty="0">
                <a:latin typeface="Avenir Book" panose="02000503020000020003" pitchFamily="2" charset="0"/>
              </a:rPr>
              <a:t>Openness Throughout The Research Lifecycle</a:t>
            </a:r>
            <a:br>
              <a:rPr lang="en-GB" b="1" dirty="0">
                <a:latin typeface="Avenir Book" panose="02000503020000020003" pitchFamily="2" charset="0"/>
              </a:rPr>
            </a:br>
            <a:endParaRPr lang="en-GB" dirty="0"/>
          </a:p>
        </p:txBody>
      </p:sp>
    </p:spTree>
    <p:extLst>
      <p:ext uri="{BB962C8B-B14F-4D97-AF65-F5344CB8AC3E}">
        <p14:creationId xmlns:p14="http://schemas.microsoft.com/office/powerpoint/2010/main" val="1582845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303C-321A-654F-B638-5B9A33FC66B8}"/>
              </a:ext>
            </a:extLst>
          </p:cNvPr>
          <p:cNvSpPr>
            <a:spLocks noGrp="1"/>
          </p:cNvSpPr>
          <p:nvPr>
            <p:ph type="title"/>
          </p:nvPr>
        </p:nvSpPr>
        <p:spPr>
          <a:xfrm>
            <a:off x="346392" y="315597"/>
            <a:ext cx="8451216" cy="817584"/>
          </a:xfrm>
        </p:spPr>
        <p:txBody>
          <a:bodyPr>
            <a:normAutofit fontScale="90000"/>
          </a:bodyPr>
          <a:lstStyle/>
          <a:p>
            <a:r>
              <a:rPr lang="en-GB" b="1" dirty="0">
                <a:latin typeface="Avenir Book" panose="02000503020000020003" pitchFamily="2" charset="0"/>
              </a:rPr>
              <a:t>Open Science: Opening Up Research Potential</a:t>
            </a:r>
          </a:p>
        </p:txBody>
      </p:sp>
      <p:pic>
        <p:nvPicPr>
          <p:cNvPr id="7" name="Picture 6"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0A906B98-EB28-8A4B-A5AF-F3258AC3E5D2}"/>
              </a:ext>
            </a:extLst>
          </p:cNvPr>
          <p:cNvPicPr>
            <a:picLocks noChangeAspect="1"/>
          </p:cNvPicPr>
          <p:nvPr/>
        </p:nvPicPr>
        <p:blipFill>
          <a:blip r:embed="rId3"/>
          <a:stretch>
            <a:fillRect/>
          </a:stretch>
        </p:blipFill>
        <p:spPr>
          <a:xfrm>
            <a:off x="477217" y="1070322"/>
            <a:ext cx="3897615" cy="3863869"/>
          </a:xfrm>
          <a:prstGeom prst="rect">
            <a:avLst/>
          </a:prstGeom>
        </p:spPr>
      </p:pic>
      <p:pic>
        <p:nvPicPr>
          <p:cNvPr id="9" name="Picture 8" descr="Picture of different research activities involved in analysis, publication, review, conceptualisation, and data gathering">
            <a:extLst>
              <a:ext uri="{FF2B5EF4-FFF2-40B4-BE49-F238E27FC236}">
                <a16:creationId xmlns:a16="http://schemas.microsoft.com/office/drawing/2014/main" id="{58FA0B10-CD18-7315-7381-7AFC3D226C02}"/>
              </a:ext>
            </a:extLst>
          </p:cNvPr>
          <p:cNvPicPr/>
          <p:nvPr/>
        </p:nvPicPr>
        <p:blipFill>
          <a:blip r:embed="rId4"/>
          <a:stretch>
            <a:fillRect/>
          </a:stretch>
        </p:blipFill>
        <p:spPr>
          <a:xfrm>
            <a:off x="4679481" y="1171665"/>
            <a:ext cx="3987302" cy="3563043"/>
          </a:xfrm>
          <a:prstGeom prst="rect">
            <a:avLst/>
          </a:prstGeom>
        </p:spPr>
      </p:pic>
      <p:sp>
        <p:nvSpPr>
          <p:cNvPr id="3" name="Content Placeholder 2">
            <a:extLst>
              <a:ext uri="{FF2B5EF4-FFF2-40B4-BE49-F238E27FC236}">
                <a16:creationId xmlns:a16="http://schemas.microsoft.com/office/drawing/2014/main" id="{99DE11B7-8477-6F48-AD9A-1C5BC31CF79F}"/>
              </a:ext>
            </a:extLst>
          </p:cNvPr>
          <p:cNvSpPr>
            <a:spLocks noGrp="1"/>
          </p:cNvSpPr>
          <p:nvPr>
            <p:ph idx="1"/>
          </p:nvPr>
        </p:nvSpPr>
        <p:spPr>
          <a:xfrm>
            <a:off x="0" y="4871333"/>
            <a:ext cx="7304442" cy="736870"/>
          </a:xfrm>
        </p:spPr>
        <p:txBody>
          <a:bodyPr>
            <a:normAutofit/>
          </a:bodyPr>
          <a:lstStyle/>
          <a:p>
            <a:pPr marL="0" indent="0">
              <a:buNone/>
            </a:pPr>
            <a:r>
              <a:rPr lang="en-GB" sz="1400" dirty="0" err="1"/>
              <a:t>www.openuphub.eu</a:t>
            </a:r>
            <a:r>
              <a:rPr lang="en-GB" sz="1400" dirty="0"/>
              <a:t>/component/k2/item/610-101-innovations-in-scholarly-communications</a:t>
            </a:r>
          </a:p>
        </p:txBody>
      </p:sp>
      <p:cxnSp>
        <p:nvCxnSpPr>
          <p:cNvPr id="11" name="Straight Connector 10">
            <a:extLst>
              <a:ext uri="{FF2B5EF4-FFF2-40B4-BE49-F238E27FC236}">
                <a16:creationId xmlns:a16="http://schemas.microsoft.com/office/drawing/2014/main" id="{5148D8D2-61D3-177C-77DB-2AED88B886D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67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93D7-56CF-8849-8E87-D34911DF6B47}"/>
              </a:ext>
            </a:extLst>
          </p:cNvPr>
          <p:cNvSpPr>
            <a:spLocks noGrp="1"/>
          </p:cNvSpPr>
          <p:nvPr>
            <p:ph type="title"/>
          </p:nvPr>
        </p:nvSpPr>
        <p:spPr>
          <a:xfrm>
            <a:off x="428625" y="184508"/>
            <a:ext cx="8439150" cy="994172"/>
          </a:xfrm>
        </p:spPr>
        <p:txBody>
          <a:bodyPr>
            <a:normAutofit/>
          </a:bodyPr>
          <a:lstStyle/>
          <a:p>
            <a:r>
              <a:rPr lang="en-US" b="1" dirty="0">
                <a:latin typeface="Avenir Book" panose="02000503020000020003" pitchFamily="2" charset="0"/>
              </a:rPr>
              <a:t>Open Science: Changing Research</a:t>
            </a:r>
          </a:p>
        </p:txBody>
      </p:sp>
      <p:pic>
        <p:nvPicPr>
          <p:cNvPr id="5" name="Picture 4" descr="Cover picture of the UNESCO Recommendation on Open Science">
            <a:extLst>
              <a:ext uri="{FF2B5EF4-FFF2-40B4-BE49-F238E27FC236}">
                <a16:creationId xmlns:a16="http://schemas.microsoft.com/office/drawing/2014/main" id="{0F39C9F6-E321-5881-620C-4A9D84A338C5}"/>
              </a:ext>
            </a:extLst>
          </p:cNvPr>
          <p:cNvPicPr>
            <a:picLocks noChangeAspect="1"/>
          </p:cNvPicPr>
          <p:nvPr/>
        </p:nvPicPr>
        <p:blipFill>
          <a:blip r:embed="rId3"/>
          <a:stretch>
            <a:fillRect/>
          </a:stretch>
        </p:blipFill>
        <p:spPr>
          <a:xfrm>
            <a:off x="821932" y="1159576"/>
            <a:ext cx="2743786" cy="3901029"/>
          </a:xfrm>
          <a:prstGeom prst="rect">
            <a:avLst/>
          </a:prstGeom>
          <a:noFill/>
          <a:ln>
            <a:solidFill>
              <a:schemeClr val="tx1"/>
            </a:solidFill>
          </a:ln>
        </p:spPr>
      </p:pic>
      <p:cxnSp>
        <p:nvCxnSpPr>
          <p:cNvPr id="8" name="Straight Connector 7">
            <a:extLst>
              <a:ext uri="{FF2B5EF4-FFF2-40B4-BE49-F238E27FC236}">
                <a16:creationId xmlns:a16="http://schemas.microsoft.com/office/drawing/2014/main" id="{39E58579-F880-2EAB-FA22-95A46E8C0D4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B65AC235-6BD1-26BC-687F-5DC3F93463A1}"/>
              </a:ext>
            </a:extLst>
          </p:cNvPr>
          <p:cNvPicPr>
            <a:picLocks noChangeAspect="1"/>
          </p:cNvPicPr>
          <p:nvPr/>
        </p:nvPicPr>
        <p:blipFill>
          <a:blip r:embed="rId4"/>
          <a:stretch>
            <a:fillRect/>
          </a:stretch>
        </p:blipFill>
        <p:spPr>
          <a:xfrm>
            <a:off x="3749261" y="1249879"/>
            <a:ext cx="4934971" cy="3451831"/>
          </a:xfrm>
          <a:prstGeom prst="rect">
            <a:avLst/>
          </a:prstGeom>
        </p:spPr>
      </p:pic>
    </p:spTree>
    <p:extLst>
      <p:ext uri="{BB962C8B-B14F-4D97-AF65-F5344CB8AC3E}">
        <p14:creationId xmlns:p14="http://schemas.microsoft.com/office/powerpoint/2010/main" val="297523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600-A941-3743-BB35-6FA0AF16B5DE}"/>
              </a:ext>
            </a:extLst>
          </p:cNvPr>
          <p:cNvSpPr>
            <a:spLocks noGrp="1"/>
          </p:cNvSpPr>
          <p:nvPr>
            <p:ph type="title"/>
          </p:nvPr>
        </p:nvSpPr>
        <p:spPr>
          <a:xfrm>
            <a:off x="428625" y="222474"/>
            <a:ext cx="7886700" cy="994172"/>
          </a:xfrm>
        </p:spPr>
        <p:txBody>
          <a:bodyPr/>
          <a:lstStyle/>
          <a:p>
            <a:r>
              <a:rPr lang="en-GB" b="1" dirty="0">
                <a:latin typeface="Avenir Book" panose="02000503020000020003" pitchFamily="2" charset="0"/>
              </a:rPr>
              <a:t>A Way of Thinking And Doing</a:t>
            </a:r>
          </a:p>
        </p:txBody>
      </p:sp>
      <p:cxnSp>
        <p:nvCxnSpPr>
          <p:cNvPr id="8" name="Straight Connector 7">
            <a:extLst>
              <a:ext uri="{FF2B5EF4-FFF2-40B4-BE49-F238E27FC236}">
                <a16:creationId xmlns:a16="http://schemas.microsoft.com/office/drawing/2014/main" id="{B7BBADB2-D5AD-994A-2185-AF76468203E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B45E25BE-1F30-7EC8-9ADB-6F0B71B7E0E3}"/>
              </a:ext>
            </a:extLst>
          </p:cNvPr>
          <p:cNvPicPr>
            <a:picLocks noChangeAspect="1"/>
          </p:cNvPicPr>
          <p:nvPr/>
        </p:nvPicPr>
        <p:blipFill>
          <a:blip r:embed="rId3"/>
          <a:stretch>
            <a:fillRect/>
          </a:stretch>
        </p:blipFill>
        <p:spPr>
          <a:xfrm>
            <a:off x="1765300" y="1172080"/>
            <a:ext cx="5613400" cy="3733800"/>
          </a:xfrm>
          <a:prstGeom prst="rect">
            <a:avLst/>
          </a:prstGeom>
        </p:spPr>
      </p:pic>
      <p:sp>
        <p:nvSpPr>
          <p:cNvPr id="3" name="TextBox 2">
            <a:extLst>
              <a:ext uri="{FF2B5EF4-FFF2-40B4-BE49-F238E27FC236}">
                <a16:creationId xmlns:a16="http://schemas.microsoft.com/office/drawing/2014/main" id="{F46E041F-0D92-A2A6-2E36-64FD0E99AD91}"/>
              </a:ext>
            </a:extLst>
          </p:cNvPr>
          <p:cNvSpPr txBox="1"/>
          <p:nvPr/>
        </p:nvSpPr>
        <p:spPr>
          <a:xfrm>
            <a:off x="6364072" y="4921026"/>
            <a:ext cx="2779928" cy="246221"/>
          </a:xfrm>
          <a:prstGeom prst="rect">
            <a:avLst/>
          </a:prstGeom>
          <a:noFill/>
        </p:spPr>
        <p:txBody>
          <a:bodyPr wrap="none" rtlCol="0">
            <a:spAutoFit/>
          </a:bodyPr>
          <a:lstStyle/>
          <a:p>
            <a:r>
              <a:rPr lang="en-GB" sz="1000" dirty="0">
                <a:latin typeface="Avenir Book" panose="02000503020000020003" pitchFamily="2" charset="0"/>
              </a:rPr>
              <a:t>UNESCO Recommendation on Open Science</a:t>
            </a:r>
          </a:p>
        </p:txBody>
      </p:sp>
    </p:spTree>
    <p:extLst>
      <p:ext uri="{BB962C8B-B14F-4D97-AF65-F5344CB8AC3E}">
        <p14:creationId xmlns:p14="http://schemas.microsoft.com/office/powerpoint/2010/main" val="2623070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18828"/>
            <a:ext cx="7886700" cy="994172"/>
          </a:xfrm>
        </p:spPr>
        <p:txBody>
          <a:bodyPr/>
          <a:lstStyle/>
          <a:p>
            <a:r>
              <a:rPr lang="en-GB" b="1" dirty="0">
                <a:latin typeface="Avenir Book" panose="02000503020000020003" pitchFamily="2" charset="0"/>
              </a:rPr>
              <a:t>Open Science as a Path to the Future</a:t>
            </a:r>
          </a:p>
        </p:txBody>
      </p:sp>
      <p:cxnSp>
        <p:nvCxnSpPr>
          <p:cNvPr id="10" name="Straight Connector 9">
            <a:extLst>
              <a:ext uri="{FF2B5EF4-FFF2-40B4-BE49-F238E27FC236}">
                <a16:creationId xmlns:a16="http://schemas.microsoft.com/office/drawing/2014/main" id="{32E8F5E9-F469-845C-F923-3CF245D6B66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30" name="Picture 6" descr="UN Sustainable Development Goals (SDGs) | Courses &amp; Pathways |  Sustainability Unlocked">
            <a:extLst>
              <a:ext uri="{FF2B5EF4-FFF2-40B4-BE49-F238E27FC236}">
                <a16:creationId xmlns:a16="http://schemas.microsoft.com/office/drawing/2014/main" id="{6FB07E72-8ABF-B052-DE73-23F8BE97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84609"/>
            <a:ext cx="7056783" cy="39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4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and a child looking at a baseball game&#10;&#10;Description automatically generated">
            <a:extLst>
              <a:ext uri="{FF2B5EF4-FFF2-40B4-BE49-F238E27FC236}">
                <a16:creationId xmlns:a16="http://schemas.microsoft.com/office/drawing/2014/main" id="{9FEB5F52-F5D9-7CFC-4A90-BBB161451B09}"/>
              </a:ext>
            </a:extLst>
          </p:cNvPr>
          <p:cNvPicPr>
            <a:picLocks noChangeAspect="1"/>
          </p:cNvPicPr>
          <p:nvPr/>
        </p:nvPicPr>
        <p:blipFill>
          <a:blip r:embed="rId2"/>
          <a:stretch>
            <a:fillRect/>
          </a:stretch>
        </p:blipFill>
        <p:spPr>
          <a:xfrm>
            <a:off x="2299045" y="1456966"/>
            <a:ext cx="4545910" cy="3412690"/>
          </a:xfrm>
          <a:prstGeom prst="rect">
            <a:avLst/>
          </a:prstGeom>
        </p:spPr>
      </p:pic>
      <p:sp>
        <p:nvSpPr>
          <p:cNvPr id="5" name="Title 1">
            <a:extLst>
              <a:ext uri="{FF2B5EF4-FFF2-40B4-BE49-F238E27FC236}">
                <a16:creationId xmlns:a16="http://schemas.microsoft.com/office/drawing/2014/main" id="{C5B96D75-70B1-143F-0944-6A68D388D67E}"/>
              </a:ext>
            </a:extLst>
          </p:cNvPr>
          <p:cNvSpPr>
            <a:spLocks noGrp="1"/>
          </p:cNvSpPr>
          <p:nvPr>
            <p:ph type="title"/>
          </p:nvPr>
        </p:nvSpPr>
        <p:spPr>
          <a:xfrm>
            <a:off x="428625" y="218828"/>
            <a:ext cx="7886700" cy="994172"/>
          </a:xfrm>
        </p:spPr>
        <p:txBody>
          <a:bodyPr/>
          <a:lstStyle/>
          <a:p>
            <a:r>
              <a:rPr lang="en-GB" b="1" dirty="0">
                <a:latin typeface="Avenir Book" panose="02000503020000020003" pitchFamily="2" charset="0"/>
              </a:rPr>
              <a:t>How Can Open Science Enable Equity?</a:t>
            </a:r>
          </a:p>
        </p:txBody>
      </p:sp>
      <p:cxnSp>
        <p:nvCxnSpPr>
          <p:cNvPr id="6" name="Straight Connector 5">
            <a:extLst>
              <a:ext uri="{FF2B5EF4-FFF2-40B4-BE49-F238E27FC236}">
                <a16:creationId xmlns:a16="http://schemas.microsoft.com/office/drawing/2014/main" id="{BCB1D1C3-C973-E46B-5681-FBFFCAFA8EC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4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4161F-10A8-BB4B-A501-62177B674156}"/>
              </a:ext>
            </a:extLst>
          </p:cNvPr>
          <p:cNvSpPr>
            <a:spLocks noGrp="1"/>
          </p:cNvSpPr>
          <p:nvPr>
            <p:ph type="title"/>
          </p:nvPr>
        </p:nvSpPr>
        <p:spPr>
          <a:xfrm>
            <a:off x="428625" y="396239"/>
            <a:ext cx="7715251" cy="600315"/>
          </a:xfrm>
        </p:spPr>
        <p:txBody>
          <a:bodyPr>
            <a:normAutofit fontScale="90000"/>
          </a:bodyPr>
          <a:lstStyle/>
          <a:p>
            <a:r>
              <a:rPr lang="en-GB" sz="3200" b="1" dirty="0">
                <a:latin typeface="Avenir Book" panose="02000503020000020003" pitchFamily="2" charset="0"/>
              </a:rPr>
              <a:t>Open Science: an Extension of RCR Values</a:t>
            </a:r>
          </a:p>
        </p:txBody>
      </p:sp>
      <p:sp>
        <p:nvSpPr>
          <p:cNvPr id="3" name="Content Placeholder 2">
            <a:extLst>
              <a:ext uri="{FF2B5EF4-FFF2-40B4-BE49-F238E27FC236}">
                <a16:creationId xmlns:a16="http://schemas.microsoft.com/office/drawing/2014/main" id="{404D0736-B789-AB4A-9BD5-931B0A1B700B}"/>
              </a:ext>
            </a:extLst>
          </p:cNvPr>
          <p:cNvSpPr>
            <a:spLocks noGrp="1"/>
          </p:cNvSpPr>
          <p:nvPr>
            <p:ph idx="1"/>
          </p:nvPr>
        </p:nvSpPr>
        <p:spPr>
          <a:xfrm>
            <a:off x="628649" y="1369218"/>
            <a:ext cx="4783609" cy="3774281"/>
          </a:xfrm>
        </p:spPr>
        <p:txBody>
          <a:bodyPr>
            <a:normAutofit/>
          </a:bodyPr>
          <a:lstStyle/>
          <a:p>
            <a:pPr>
              <a:lnSpc>
                <a:spcPct val="150000"/>
              </a:lnSpc>
            </a:pPr>
            <a:r>
              <a:rPr lang="en-GB" sz="2000" dirty="0">
                <a:latin typeface="Avenir Book" panose="02000503020000020003" pitchFamily="2" charset="0"/>
              </a:rPr>
              <a:t>Openness can be thought of as an extension of RCR</a:t>
            </a:r>
          </a:p>
          <a:p>
            <a:pPr>
              <a:lnSpc>
                <a:spcPct val="150000"/>
              </a:lnSpc>
            </a:pPr>
            <a:r>
              <a:rPr lang="en-GB" sz="2000" dirty="0">
                <a:latin typeface="Avenir Book" panose="02000503020000020003" pitchFamily="2" charset="0"/>
              </a:rPr>
              <a:t>Open Science and RCR use the same values</a:t>
            </a:r>
          </a:p>
          <a:p>
            <a:pPr>
              <a:lnSpc>
                <a:spcPct val="150000"/>
              </a:lnSpc>
            </a:pPr>
            <a:r>
              <a:rPr lang="en-GB" sz="2000" dirty="0">
                <a:latin typeface="Avenir Book" panose="02000503020000020003" pitchFamily="2" charset="0"/>
              </a:rPr>
              <a:t>Transparency and accountability safeguard against harm and misuse</a:t>
            </a:r>
          </a:p>
          <a:p>
            <a:pPr>
              <a:lnSpc>
                <a:spcPct val="150000"/>
              </a:lnSpc>
            </a:pPr>
            <a:r>
              <a:rPr lang="en-GB" sz="2000" dirty="0">
                <a:latin typeface="Avenir Book" panose="02000503020000020003" pitchFamily="2" charset="0"/>
              </a:rPr>
              <a:t>Openness increases </a:t>
            </a:r>
            <a:r>
              <a:rPr lang="en-GB" sz="2000">
                <a:latin typeface="Avenir Book" panose="02000503020000020003" pitchFamily="2" charset="0"/>
              </a:rPr>
              <a:t>inclusion </a:t>
            </a:r>
            <a:endParaRPr lang="en-GB" sz="2000" dirty="0">
              <a:latin typeface="Avenir Book" panose="02000503020000020003" pitchFamily="2" charset="0"/>
            </a:endParaRPr>
          </a:p>
          <a:p>
            <a:pPr lvl="1"/>
            <a:endParaRPr lang="en-GB" dirty="0"/>
          </a:p>
        </p:txBody>
      </p:sp>
      <p:pic>
        <p:nvPicPr>
          <p:cNvPr id="7" name="Picture 6" descr="Repeat picture of the fields of RCR">
            <a:extLst>
              <a:ext uri="{FF2B5EF4-FFF2-40B4-BE49-F238E27FC236}">
                <a16:creationId xmlns:a16="http://schemas.microsoft.com/office/drawing/2014/main" id="{5170ED05-6531-2FC5-3454-2CDF12C143A5}"/>
              </a:ext>
            </a:extLst>
          </p:cNvPr>
          <p:cNvPicPr>
            <a:picLocks noChangeAspect="1"/>
          </p:cNvPicPr>
          <p:nvPr/>
        </p:nvPicPr>
        <p:blipFill>
          <a:blip r:embed="rId3"/>
          <a:stretch>
            <a:fillRect/>
          </a:stretch>
        </p:blipFill>
        <p:spPr>
          <a:xfrm>
            <a:off x="5801791" y="1596869"/>
            <a:ext cx="3034668" cy="3001246"/>
          </a:xfrm>
          <a:prstGeom prst="rect">
            <a:avLst/>
          </a:prstGeom>
        </p:spPr>
      </p:pic>
      <p:cxnSp>
        <p:nvCxnSpPr>
          <p:cNvPr id="10" name="Straight Connector 9">
            <a:extLst>
              <a:ext uri="{FF2B5EF4-FFF2-40B4-BE49-F238E27FC236}">
                <a16:creationId xmlns:a16="http://schemas.microsoft.com/office/drawing/2014/main" id="{845FAAAA-8B74-DFAF-3721-8532077C7AF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7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13FE-2451-F74C-8F3A-625FA5D26278}"/>
              </a:ext>
            </a:extLst>
          </p:cNvPr>
          <p:cNvSpPr>
            <a:spLocks noGrp="1"/>
          </p:cNvSpPr>
          <p:nvPr>
            <p:ph type="title"/>
          </p:nvPr>
        </p:nvSpPr>
        <p:spPr>
          <a:xfrm>
            <a:off x="428625" y="188715"/>
            <a:ext cx="7886700" cy="994172"/>
          </a:xfrm>
        </p:spPr>
        <p:txBody>
          <a:bodyPr>
            <a:normAutofit/>
          </a:bodyPr>
          <a:lstStyle/>
          <a:p>
            <a:r>
              <a:rPr lang="en-US" sz="3200" b="1" dirty="0">
                <a:latin typeface="Avenir Book" panose="02000503020000020003" pitchFamily="2" charset="0"/>
              </a:rPr>
              <a:t>Responsible Conduct of Research</a:t>
            </a:r>
          </a:p>
        </p:txBody>
      </p:sp>
      <p:sp>
        <p:nvSpPr>
          <p:cNvPr id="3" name="Content Placeholder 2">
            <a:extLst>
              <a:ext uri="{FF2B5EF4-FFF2-40B4-BE49-F238E27FC236}">
                <a16:creationId xmlns:a16="http://schemas.microsoft.com/office/drawing/2014/main" id="{E72B010D-8557-694E-822F-79D8BA721D63}"/>
              </a:ext>
            </a:extLst>
          </p:cNvPr>
          <p:cNvSpPr>
            <a:spLocks noGrp="1"/>
          </p:cNvSpPr>
          <p:nvPr>
            <p:ph idx="1"/>
          </p:nvPr>
        </p:nvSpPr>
        <p:spPr/>
        <p:txBody>
          <a:bodyPr/>
          <a:lstStyle/>
          <a:p>
            <a:pPr>
              <a:lnSpc>
                <a:spcPct val="150000"/>
              </a:lnSpc>
            </a:pPr>
            <a:r>
              <a:rPr lang="en-US" sz="2000" dirty="0">
                <a:latin typeface="Avenir Book" panose="02000503020000020003" pitchFamily="2" charset="0"/>
              </a:rPr>
              <a:t>Not just about </a:t>
            </a:r>
            <a:r>
              <a:rPr lang="en-GB" sz="2000" dirty="0">
                <a:latin typeface="Avenir Book" panose="02000503020000020003" pitchFamily="2" charset="0"/>
                <a:sym typeface="Average"/>
              </a:rPr>
              <a:t>being </a:t>
            </a:r>
          </a:p>
          <a:p>
            <a:pPr lvl="1">
              <a:lnSpc>
                <a:spcPct val="150000"/>
              </a:lnSpc>
            </a:pPr>
            <a:r>
              <a:rPr lang="en-GB" dirty="0">
                <a:latin typeface="Avenir Book" panose="02000503020000020003" pitchFamily="2" charset="0"/>
                <a:sym typeface="Average"/>
              </a:rPr>
              <a:t>“good at your work”</a:t>
            </a:r>
          </a:p>
          <a:p>
            <a:pPr lvl="1">
              <a:lnSpc>
                <a:spcPct val="150000"/>
              </a:lnSpc>
            </a:pPr>
            <a:r>
              <a:rPr lang="en-GB" dirty="0">
                <a:latin typeface="Avenir Book" panose="02000503020000020003" pitchFamily="2" charset="0"/>
                <a:ea typeface="Average"/>
                <a:cs typeface="Average"/>
                <a:sym typeface="Average"/>
              </a:rPr>
              <a:t>producing data</a:t>
            </a:r>
          </a:p>
          <a:p>
            <a:pPr lvl="1">
              <a:lnSpc>
                <a:spcPct val="150000"/>
              </a:lnSpc>
            </a:pPr>
            <a:r>
              <a:rPr lang="en-GB" dirty="0">
                <a:latin typeface="Avenir Book" panose="02000503020000020003" pitchFamily="2" charset="0"/>
                <a:ea typeface="Average"/>
                <a:cs typeface="Average"/>
                <a:sym typeface="Average"/>
              </a:rPr>
              <a:t>getting on with your colleagues</a:t>
            </a:r>
          </a:p>
          <a:p>
            <a:pPr>
              <a:lnSpc>
                <a:spcPct val="150000"/>
              </a:lnSpc>
            </a:pPr>
            <a:r>
              <a:rPr lang="en-GB" dirty="0">
                <a:latin typeface="Avenir Book" panose="02000503020000020003" pitchFamily="2" charset="0"/>
                <a:ea typeface="Average"/>
                <a:cs typeface="Average"/>
                <a:sym typeface="Average"/>
              </a:rPr>
              <a:t>As knowledge producers, educators and recipients of public funds we have additional responsibilities as researchers</a:t>
            </a:r>
          </a:p>
          <a:p>
            <a:endParaRPr lang="en-US" dirty="0"/>
          </a:p>
        </p:txBody>
      </p:sp>
      <p:cxnSp>
        <p:nvCxnSpPr>
          <p:cNvPr id="6" name="Straight Connector 5">
            <a:extLst>
              <a:ext uri="{FF2B5EF4-FFF2-40B4-BE49-F238E27FC236}">
                <a16:creationId xmlns:a16="http://schemas.microsoft.com/office/drawing/2014/main" id="{94F9B56D-E717-C545-453D-61F3C3BF73F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245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314959"/>
            <a:ext cx="7686675" cy="681595"/>
          </a:xfrm>
        </p:spPr>
        <p:txBody>
          <a:bodyPr>
            <a:normAutofit/>
          </a:bodyPr>
          <a:lstStyle/>
          <a:p>
            <a:r>
              <a:rPr lang="en-GB" sz="3200" b="1" dirty="0">
                <a:latin typeface="Avenir Book" panose="02000503020000020003" pitchFamily="2" charset="0"/>
              </a:rPr>
              <a:t>Open and Responsible Research</a:t>
            </a:r>
          </a:p>
        </p:txBody>
      </p:sp>
      <p:pic>
        <p:nvPicPr>
          <p:cNvPr id="4" name="Picture 3" descr="Repeat picture of the fields of RCR">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2714172" y="1538512"/>
            <a:ext cx="3499124" cy="3460587"/>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a:off x="1918801" y="3299658"/>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2819514"/>
            <a:ext cx="2365829" cy="1169551"/>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2365829" y="4500354"/>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5800" y="3917919"/>
            <a:ext cx="2634342" cy="1169551"/>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a:off x="2316486" y="2221376"/>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0" y="1508755"/>
            <a:ext cx="2634342" cy="1169551"/>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4760686" y="1621990"/>
            <a:ext cx="156700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6293127" y="1375364"/>
            <a:ext cx="2743298" cy="954107"/>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5841402" y="2220754"/>
            <a:ext cx="451725" cy="1997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6159078" y="2412949"/>
            <a:ext cx="402561" cy="7061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a:endCxn id="20" idx="1"/>
          </p:cNvCxnSpPr>
          <p:nvPr/>
        </p:nvCxnSpPr>
        <p:spPr>
          <a:xfrm flipV="1">
            <a:off x="4870006" y="4500354"/>
            <a:ext cx="1873645" cy="29693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6743651" y="4238744"/>
            <a:ext cx="2743298" cy="523220"/>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94F353A9-730B-53A1-782B-0BCDFC1EF62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51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22E3-7A10-2B47-BCB8-6D1168C4A949}"/>
              </a:ext>
            </a:extLst>
          </p:cNvPr>
          <p:cNvSpPr>
            <a:spLocks noGrp="1"/>
          </p:cNvSpPr>
          <p:nvPr>
            <p:ph type="title"/>
          </p:nvPr>
        </p:nvSpPr>
        <p:spPr>
          <a:xfrm>
            <a:off x="428625" y="278964"/>
            <a:ext cx="7886700" cy="829074"/>
          </a:xfrm>
        </p:spPr>
        <p:txBody>
          <a:bodyPr>
            <a:normAutofit fontScale="90000"/>
          </a:bodyPr>
          <a:lstStyle/>
          <a:p>
            <a:r>
              <a:rPr lang="en-GB" b="1" dirty="0">
                <a:latin typeface="Avenir Book" panose="02000503020000020003" pitchFamily="2" charset="0"/>
              </a:rPr>
              <a:t>Openness as a Continuum and a Journey</a:t>
            </a:r>
          </a:p>
        </p:txBody>
      </p:sp>
      <p:sp>
        <p:nvSpPr>
          <p:cNvPr id="7" name="Content Placeholder 2">
            <a:extLst>
              <a:ext uri="{FF2B5EF4-FFF2-40B4-BE49-F238E27FC236}">
                <a16:creationId xmlns:a16="http://schemas.microsoft.com/office/drawing/2014/main" id="{E78EC73B-3280-A54B-98BE-7B96CC179E09}"/>
              </a:ext>
            </a:extLst>
          </p:cNvPr>
          <p:cNvSpPr>
            <a:spLocks noGrp="1"/>
          </p:cNvSpPr>
          <p:nvPr>
            <p:ph idx="1"/>
          </p:nvPr>
        </p:nvSpPr>
        <p:spPr>
          <a:xfrm>
            <a:off x="571500" y="1185863"/>
            <a:ext cx="7658100" cy="4177247"/>
          </a:xfrm>
        </p:spPr>
        <p:txBody>
          <a:bodyPr>
            <a:normAutofit fontScale="77500" lnSpcReduction="20000"/>
          </a:bodyPr>
          <a:lstStyle/>
          <a:p>
            <a:pPr>
              <a:lnSpc>
                <a:spcPct val="150000"/>
              </a:lnSpc>
            </a:pPr>
            <a:r>
              <a:rPr lang="en-GB" sz="2600" dirty="0">
                <a:latin typeface="Avenir Book" panose="02000503020000020003" pitchFamily="2" charset="0"/>
              </a:rPr>
              <a:t>Open Science is both a cultural movement as well as research decisions/practices</a:t>
            </a:r>
          </a:p>
          <a:p>
            <a:pPr>
              <a:lnSpc>
                <a:spcPct val="150000"/>
              </a:lnSpc>
            </a:pPr>
            <a:r>
              <a:rPr lang="en-GB" sz="2600" dirty="0">
                <a:latin typeface="Avenir Book" panose="02000503020000020003" pitchFamily="2" charset="0"/>
              </a:rPr>
              <a:t>Commitment to openness is the start – like anything, learning to be open takes time, motivation and mentorship/support</a:t>
            </a:r>
          </a:p>
          <a:p>
            <a:pPr>
              <a:lnSpc>
                <a:spcPct val="150000"/>
              </a:lnSpc>
            </a:pPr>
            <a:r>
              <a:rPr lang="en-GB" sz="2600" dirty="0">
                <a:latin typeface="Avenir Book" panose="02000503020000020003" pitchFamily="2" charset="0"/>
              </a:rPr>
              <a:t>Changes to daily research practices can open up all aspects of research</a:t>
            </a:r>
            <a:endParaRPr lang="en-GB" dirty="0">
              <a:latin typeface="Avenir Book" panose="02000503020000020003" pitchFamily="2" charset="0"/>
            </a:endParaRPr>
          </a:p>
          <a:p>
            <a:pPr>
              <a:lnSpc>
                <a:spcPct val="150000"/>
              </a:lnSpc>
            </a:pPr>
            <a:r>
              <a:rPr lang="en-GB" sz="2600" i="1" dirty="0">
                <a:solidFill>
                  <a:srgbClr val="FF0000"/>
                </a:solidFill>
                <a:latin typeface="Avenir Book" panose="02000503020000020003" pitchFamily="2" charset="0"/>
              </a:rPr>
              <a:t>There is no “hard and fast” rule – openness must work for you within your specific work context and with your daily challenges</a:t>
            </a:r>
          </a:p>
        </p:txBody>
      </p:sp>
      <p:cxnSp>
        <p:nvCxnSpPr>
          <p:cNvPr id="8" name="Straight Connector 7">
            <a:extLst>
              <a:ext uri="{FF2B5EF4-FFF2-40B4-BE49-F238E27FC236}">
                <a16:creationId xmlns:a16="http://schemas.microsoft.com/office/drawing/2014/main" id="{BE4875BB-C780-714C-7B76-2ACE260642C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C0257D-D268-5E4F-A2B2-6EBD0753006D}"/>
              </a:ext>
            </a:extLst>
          </p:cNvPr>
          <p:cNvSpPr>
            <a:spLocks noGrp="1"/>
          </p:cNvSpPr>
          <p:nvPr>
            <p:ph type="title"/>
          </p:nvPr>
        </p:nvSpPr>
        <p:spPr>
          <a:xfrm>
            <a:off x="428624" y="273844"/>
            <a:ext cx="8343503" cy="994172"/>
          </a:xfrm>
        </p:spPr>
        <p:txBody>
          <a:bodyPr>
            <a:normAutofit/>
          </a:bodyPr>
          <a:lstStyle/>
          <a:p>
            <a:r>
              <a:rPr lang="en-GB" b="1" dirty="0">
                <a:latin typeface="Avenir Book" panose="02000503020000020003" pitchFamily="2" charset="0"/>
              </a:rPr>
              <a:t>“My” Open Science: What Works for You?</a:t>
            </a:r>
          </a:p>
        </p:txBody>
      </p:sp>
      <p:pic>
        <p:nvPicPr>
          <p:cNvPr id="4" name="Picture 3" descr="Pillars of Open Science: data, code, papers, reviews">
            <a:extLst>
              <a:ext uri="{FF2B5EF4-FFF2-40B4-BE49-F238E27FC236}">
                <a16:creationId xmlns:a16="http://schemas.microsoft.com/office/drawing/2014/main" id="{A5087D24-0C3F-0C4E-AA24-3E7B34F157D2}"/>
              </a:ext>
            </a:extLst>
          </p:cNvPr>
          <p:cNvPicPr/>
          <p:nvPr/>
        </p:nvPicPr>
        <p:blipFill>
          <a:blip r:embed="rId3"/>
          <a:stretch>
            <a:fillRect/>
          </a:stretch>
        </p:blipFill>
        <p:spPr>
          <a:xfrm>
            <a:off x="230371" y="1433195"/>
            <a:ext cx="3748071" cy="2713751"/>
          </a:xfrm>
          <a:prstGeom prst="rect">
            <a:avLst/>
          </a:prstGeom>
        </p:spPr>
      </p:pic>
      <p:cxnSp>
        <p:nvCxnSpPr>
          <p:cNvPr id="8" name="Straight Connector 7">
            <a:extLst>
              <a:ext uri="{FF2B5EF4-FFF2-40B4-BE49-F238E27FC236}">
                <a16:creationId xmlns:a16="http://schemas.microsoft.com/office/drawing/2014/main" id="{BA1C6352-0E65-05FA-2969-23AB56E3F0F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descr="Research lifecycle diagram">
            <a:extLst>
              <a:ext uri="{FF2B5EF4-FFF2-40B4-BE49-F238E27FC236}">
                <a16:creationId xmlns:a16="http://schemas.microsoft.com/office/drawing/2014/main" id="{BEAAB822-67AF-60D9-84A2-10336FE863AE}"/>
              </a:ext>
            </a:extLst>
          </p:cNvPr>
          <p:cNvGraphicFramePr/>
          <p:nvPr>
            <p:extLst>
              <p:ext uri="{D42A27DB-BD31-4B8C-83A1-F6EECF244321}">
                <p14:modId xmlns:p14="http://schemas.microsoft.com/office/powerpoint/2010/main" val="2620821089"/>
              </p:ext>
            </p:extLst>
          </p:nvPr>
        </p:nvGraphicFramePr>
        <p:xfrm>
          <a:off x="4572000" y="1338509"/>
          <a:ext cx="420012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551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8D32-124C-E744-8D7E-1B086AC1750F}"/>
              </a:ext>
            </a:extLst>
          </p:cNvPr>
          <p:cNvSpPr>
            <a:spLocks noGrp="1"/>
          </p:cNvSpPr>
          <p:nvPr>
            <p:ph type="title"/>
          </p:nvPr>
        </p:nvSpPr>
        <p:spPr>
          <a:xfrm>
            <a:off x="428625" y="188715"/>
            <a:ext cx="7886700" cy="994172"/>
          </a:xfrm>
        </p:spPr>
        <p:txBody>
          <a:bodyPr/>
          <a:lstStyle/>
          <a:p>
            <a:r>
              <a:rPr lang="en-US" b="1" dirty="0">
                <a:latin typeface="Avenir Book" panose="02000503020000020003" pitchFamily="2" charset="0"/>
              </a:rPr>
              <a:t>Pragmatic Openness</a:t>
            </a:r>
          </a:p>
        </p:txBody>
      </p:sp>
      <p:sp>
        <p:nvSpPr>
          <p:cNvPr id="3" name="Content Placeholder 2">
            <a:extLst>
              <a:ext uri="{FF2B5EF4-FFF2-40B4-BE49-F238E27FC236}">
                <a16:creationId xmlns:a16="http://schemas.microsoft.com/office/drawing/2014/main" id="{B6B96BE7-4679-E349-BBFE-9F398D70F0E8}"/>
              </a:ext>
            </a:extLst>
          </p:cNvPr>
          <p:cNvSpPr>
            <a:spLocks noGrp="1"/>
          </p:cNvSpPr>
          <p:nvPr>
            <p:ph idx="1"/>
          </p:nvPr>
        </p:nvSpPr>
        <p:spPr/>
        <p:txBody>
          <a:bodyPr>
            <a:normAutofit fontScale="92500" lnSpcReduction="10000"/>
          </a:bodyPr>
          <a:lstStyle/>
          <a:p>
            <a:pPr>
              <a:lnSpc>
                <a:spcPct val="150000"/>
              </a:lnSpc>
            </a:pPr>
            <a:r>
              <a:rPr lang="en-US" dirty="0">
                <a:latin typeface="Avenir Book" panose="02000503020000020003" pitchFamily="2" charset="0"/>
              </a:rPr>
              <a:t>Openness in research is new ... And can be scary</a:t>
            </a:r>
          </a:p>
          <a:p>
            <a:pPr lvl="1">
              <a:lnSpc>
                <a:spcPct val="150000"/>
              </a:lnSpc>
            </a:pPr>
            <a:r>
              <a:rPr lang="en-US" dirty="0">
                <a:latin typeface="Avenir Book" panose="02000503020000020003" pitchFamily="2" charset="0"/>
              </a:rPr>
              <a:t>It’s ok to have concerns</a:t>
            </a:r>
          </a:p>
          <a:p>
            <a:pPr lvl="1">
              <a:lnSpc>
                <a:spcPct val="150000"/>
              </a:lnSpc>
            </a:pPr>
            <a:r>
              <a:rPr lang="en-US" dirty="0">
                <a:latin typeface="Avenir Book" panose="02000503020000020003" pitchFamily="2" charset="0"/>
              </a:rPr>
              <a:t>It’s ok to </a:t>
            </a:r>
            <a:r>
              <a:rPr lang="en-US" dirty="0" err="1">
                <a:latin typeface="Avenir Book" panose="02000503020000020003" pitchFamily="2" charset="0"/>
              </a:rPr>
              <a:t>realise</a:t>
            </a:r>
            <a:r>
              <a:rPr lang="en-US" dirty="0">
                <a:latin typeface="Avenir Book" panose="02000503020000020003" pitchFamily="2" charset="0"/>
              </a:rPr>
              <a:t> that not all the open practices will work for you</a:t>
            </a:r>
          </a:p>
          <a:p>
            <a:pPr lvl="1">
              <a:lnSpc>
                <a:spcPct val="150000"/>
              </a:lnSpc>
            </a:pPr>
            <a:r>
              <a:rPr lang="en-US" dirty="0">
                <a:latin typeface="Avenir Book" panose="02000503020000020003" pitchFamily="2" charset="0"/>
              </a:rPr>
              <a:t>There can be legal, regulatory, ethical reasons not to share </a:t>
            </a:r>
          </a:p>
          <a:p>
            <a:pPr>
              <a:lnSpc>
                <a:spcPct val="150000"/>
              </a:lnSpc>
            </a:pPr>
            <a:r>
              <a:rPr lang="en-US" dirty="0">
                <a:latin typeface="Avenir Book" panose="02000503020000020003" pitchFamily="2" charset="0"/>
              </a:rPr>
              <a:t>However, you benefit from the increasingly open research landscape (papers, data, software)</a:t>
            </a:r>
          </a:p>
          <a:p>
            <a:pPr>
              <a:lnSpc>
                <a:spcPct val="150000"/>
              </a:lnSpc>
            </a:pPr>
            <a:r>
              <a:rPr lang="en-US" dirty="0">
                <a:solidFill>
                  <a:srgbClr val="FF0000"/>
                </a:solidFill>
                <a:latin typeface="Avenir Book" panose="02000503020000020003" pitchFamily="2" charset="0"/>
              </a:rPr>
              <a:t>So, how can one avoid ”freeloading”?</a:t>
            </a:r>
          </a:p>
        </p:txBody>
      </p:sp>
      <p:cxnSp>
        <p:nvCxnSpPr>
          <p:cNvPr id="6" name="Straight Connector 5">
            <a:extLst>
              <a:ext uri="{FF2B5EF4-FFF2-40B4-BE49-F238E27FC236}">
                <a16:creationId xmlns:a16="http://schemas.microsoft.com/office/drawing/2014/main" id="{B07A09E5-4923-BABF-DFD0-25065572597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673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7">
            <a:extLst>
              <a:ext uri="{FF2B5EF4-FFF2-40B4-BE49-F238E27FC236}">
                <a16:creationId xmlns:a16="http://schemas.microsoft.com/office/drawing/2014/main" id="{D74D4F5D-41BD-114F-80AC-5FCB089E5141}"/>
              </a:ext>
            </a:extLst>
          </p:cNvPr>
          <p:cNvSpPr txBox="1">
            <a:spLocks noGrp="1"/>
          </p:cNvSpPr>
          <p:nvPr>
            <p:ph type="title"/>
          </p:nvPr>
        </p:nvSpPr>
        <p:spPr>
          <a:xfrm>
            <a:off x="192512" y="316128"/>
            <a:ext cx="8989695"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 </a:t>
            </a:r>
            <a:r>
              <a:rPr lang="en-GB" sz="3200" b="1" u="none" strike="noStrike" cap="none" dirty="0">
                <a:solidFill>
                  <a:schemeClr val="dk1"/>
                </a:solidFill>
                <a:latin typeface="Avenir Book" panose="02000503020000020003" pitchFamily="2" charset="0"/>
                <a:ea typeface="Oswald"/>
                <a:cs typeface="Oswald"/>
                <a:sym typeface="Oswald"/>
              </a:rPr>
              <a:t>Research as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B8994A48-2DB4-8C44-967D-B50BE5058309}"/>
              </a:ext>
            </a:extLst>
          </p:cNvPr>
          <p:cNvSpPr>
            <a:spLocks noGrp="1"/>
          </p:cNvSpPr>
          <p:nvPr>
            <p:ph idx="1"/>
          </p:nvPr>
        </p:nvSpPr>
        <p:spPr>
          <a:xfrm>
            <a:off x="628650" y="1260390"/>
            <a:ext cx="4956603" cy="3883110"/>
          </a:xfrm>
        </p:spPr>
        <p:txBody>
          <a:bodyPr>
            <a:normAutofit fontScale="77500" lnSpcReduction="20000"/>
          </a:bodyPr>
          <a:lstStyle/>
          <a:p>
            <a:pPr>
              <a:lnSpc>
                <a:spcPct val="150000"/>
              </a:lnSpc>
            </a:pPr>
            <a:r>
              <a:rPr lang="en-US" dirty="0">
                <a:latin typeface="Avenir Book" panose="02000503020000020003" pitchFamily="2" charset="0"/>
              </a:rPr>
              <a:t>Citizenship:</a:t>
            </a:r>
          </a:p>
          <a:p>
            <a:pPr lvl="1">
              <a:lnSpc>
                <a:spcPct val="150000"/>
              </a:lnSpc>
            </a:pPr>
            <a:r>
              <a:rPr lang="en-GB" dirty="0">
                <a:latin typeface="Avenir Book" panose="02000503020000020003" pitchFamily="2" charset="0"/>
              </a:rPr>
              <a:t>ethical obligations arising out of social living </a:t>
            </a:r>
          </a:p>
          <a:p>
            <a:pPr lvl="1">
              <a:lnSpc>
                <a:spcPct val="150000"/>
              </a:lnSpc>
            </a:pPr>
            <a:r>
              <a:rPr lang="en-GB" dirty="0">
                <a:latin typeface="Avenir Book" panose="02000503020000020003" pitchFamily="2" charset="0"/>
              </a:rPr>
              <a:t>Shared values</a:t>
            </a:r>
          </a:p>
          <a:p>
            <a:pPr lvl="1">
              <a:lnSpc>
                <a:spcPct val="150000"/>
              </a:lnSpc>
            </a:pPr>
            <a:r>
              <a:rPr lang="en-GB" dirty="0">
                <a:latin typeface="Avenir Book" panose="02000503020000020003" pitchFamily="2" charset="0"/>
              </a:rPr>
              <a:t>being part of a community requires the acceptance of civic responsibilities and contribution to the overall public good</a:t>
            </a:r>
          </a:p>
          <a:p>
            <a:pPr>
              <a:lnSpc>
                <a:spcPct val="150000"/>
              </a:lnSpc>
            </a:pPr>
            <a:r>
              <a:rPr lang="en-GB" dirty="0">
                <a:latin typeface="Avenir Book" panose="02000503020000020003" pitchFamily="2" charset="0"/>
              </a:rPr>
              <a:t>As a citizen you have duties and expected ways of acting</a:t>
            </a:r>
          </a:p>
          <a:p>
            <a:pPr lvl="1">
              <a:lnSpc>
                <a:spcPct val="150000"/>
              </a:lnSpc>
            </a:pPr>
            <a:r>
              <a:rPr lang="en-GB" dirty="0">
                <a:latin typeface="Avenir Book" panose="02000503020000020003" pitchFamily="2" charset="0"/>
              </a:rPr>
              <a:t>Follow rules</a:t>
            </a:r>
          </a:p>
          <a:p>
            <a:pPr lvl="1">
              <a:lnSpc>
                <a:spcPct val="150000"/>
              </a:lnSpc>
            </a:pPr>
            <a:r>
              <a:rPr lang="en-GB" dirty="0">
                <a:latin typeface="Avenir Book" panose="02000503020000020003" pitchFamily="2" charset="0"/>
              </a:rPr>
              <a:t>Participate in community activities</a:t>
            </a:r>
          </a:p>
          <a:p>
            <a:pPr lvl="1">
              <a:lnSpc>
                <a:spcPct val="150000"/>
              </a:lnSpc>
            </a:pPr>
            <a:r>
              <a:rPr lang="en-GB" dirty="0">
                <a:latin typeface="Avenir Book" panose="02000503020000020003" pitchFamily="2" charset="0"/>
              </a:rPr>
              <a:t>Protect the community and its resources from misuse </a:t>
            </a:r>
          </a:p>
        </p:txBody>
      </p:sp>
      <p:pic>
        <p:nvPicPr>
          <p:cNvPr id="10" name="Picture 9" descr="Triangle showing that citizenship involves freedom, rights and duties">
            <a:extLst>
              <a:ext uri="{FF2B5EF4-FFF2-40B4-BE49-F238E27FC236}">
                <a16:creationId xmlns:a16="http://schemas.microsoft.com/office/drawing/2014/main" id="{8BB2A542-E035-2D44-AEEE-C0BB00AF8823}"/>
              </a:ext>
            </a:extLst>
          </p:cNvPr>
          <p:cNvPicPr>
            <a:picLocks noChangeAspect="1"/>
          </p:cNvPicPr>
          <p:nvPr/>
        </p:nvPicPr>
        <p:blipFill>
          <a:blip r:embed="rId3"/>
          <a:stretch>
            <a:fillRect/>
          </a:stretch>
        </p:blipFill>
        <p:spPr>
          <a:xfrm>
            <a:off x="5349351" y="1774476"/>
            <a:ext cx="3988928" cy="2893786"/>
          </a:xfrm>
          <a:prstGeom prst="rect">
            <a:avLst/>
          </a:prstGeom>
        </p:spPr>
      </p:pic>
      <p:cxnSp>
        <p:nvCxnSpPr>
          <p:cNvPr id="9" name="Straight Connector 8">
            <a:extLst>
              <a:ext uri="{FF2B5EF4-FFF2-40B4-BE49-F238E27FC236}">
                <a16:creationId xmlns:a16="http://schemas.microsoft.com/office/drawing/2014/main" id="{F48B9EB6-FAD1-8ACA-C023-2CE8E6783FDD}"/>
              </a:ext>
              <a:ext uri="{C183D7F6-B498-43B3-948B-1728B52AA6E4}">
                <adec:decorative xmlns:adec="http://schemas.microsoft.com/office/drawing/2017/decorative" val="1"/>
              </a:ext>
            </a:extLst>
          </p:cNvPr>
          <p:cNvCxnSpPr>
            <a:cxnSpLocks/>
          </p:cNvCxnSpPr>
          <p:nvPr/>
        </p:nvCxnSpPr>
        <p:spPr>
          <a:xfrm>
            <a:off x="267128" y="996554"/>
            <a:ext cx="8876872"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013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28773" y="304800"/>
            <a:ext cx="907938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a:t>
            </a:r>
            <a:r>
              <a:rPr lang="en-GB" sz="3200" b="1" u="none" strike="noStrike" cap="none" dirty="0">
                <a:solidFill>
                  <a:schemeClr val="dk1"/>
                </a:solidFill>
                <a:latin typeface="Avenir Book" panose="02000503020000020003" pitchFamily="2" charset="0"/>
                <a:ea typeface="Oswald"/>
                <a:cs typeface="Oswald"/>
                <a:sym typeface="Oswald"/>
              </a:rPr>
              <a:t> Science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85" name="Google Shape;85;p17"/>
          <p:cNvSpPr txBox="1">
            <a:spLocks noGrp="1"/>
          </p:cNvSpPr>
          <p:nvPr>
            <p:ph type="body" idx="1"/>
          </p:nvPr>
        </p:nvSpPr>
        <p:spPr>
          <a:xfrm>
            <a:off x="546100" y="1152475"/>
            <a:ext cx="8286200" cy="3791000"/>
          </a:xfrm>
          <a:prstGeom prst="rect">
            <a:avLst/>
          </a:prstGeom>
          <a:noFill/>
          <a:ln>
            <a:noFill/>
          </a:ln>
        </p:spPr>
        <p:txBody>
          <a:bodyPr spcFirstLastPara="1" wrap="square" lIns="91425" tIns="91425" rIns="91425" bIns="91425" anchor="t" anchorCtr="0">
            <a:noAutofit/>
          </a:bodyPr>
          <a:lstStyle/>
          <a:p>
            <a:pPr lvl="0"/>
            <a:r>
              <a:rPr lang="en-GB" dirty="0">
                <a:solidFill>
                  <a:schemeClr val="tx1"/>
                </a:solidFill>
                <a:latin typeface="Avenir Book" panose="02000503020000020003" pitchFamily="2" charset="0"/>
              </a:rPr>
              <a:t>Research is a community endeavour</a:t>
            </a:r>
          </a:p>
          <a:p>
            <a:pPr lvl="1"/>
            <a:r>
              <a:rPr lang="en-GB" dirty="0">
                <a:solidFill>
                  <a:schemeClr val="tx1"/>
                </a:solidFill>
                <a:latin typeface="Avenir Book" panose="02000503020000020003" pitchFamily="2" charset="0"/>
              </a:rPr>
              <a:t>Individuals with a shared identity</a:t>
            </a:r>
          </a:p>
          <a:p>
            <a:pPr lvl="1"/>
            <a:r>
              <a:rPr lang="en-GB" dirty="0">
                <a:solidFill>
                  <a:schemeClr val="tx1"/>
                </a:solidFill>
                <a:latin typeface="Avenir Book" panose="02000503020000020003" pitchFamily="2" charset="0"/>
              </a:rPr>
              <a:t>Shared resources and traditions</a:t>
            </a:r>
          </a:p>
          <a:p>
            <a:pPr lvl="1"/>
            <a:r>
              <a:rPr lang="en-GB" dirty="0">
                <a:solidFill>
                  <a:schemeClr val="tx1"/>
                </a:solidFill>
                <a:latin typeface="Avenir Book" panose="02000503020000020003" pitchFamily="2" charset="0"/>
              </a:rPr>
              <a:t>Key actions such as resource sharing and communal practice </a:t>
            </a:r>
          </a:p>
          <a:p>
            <a:pPr>
              <a:lnSpc>
                <a:spcPct val="150000"/>
              </a:lnSpc>
            </a:pPr>
            <a:r>
              <a:rPr lang="en-GB" b="0" i="0" strike="noStrike" cap="none" dirty="0">
                <a:solidFill>
                  <a:schemeClr val="tx1"/>
                </a:solidFill>
                <a:latin typeface="Avenir Book" panose="02000503020000020003" pitchFamily="2" charset="0"/>
                <a:sym typeface="Average"/>
              </a:rPr>
              <a:t>“Research citizenship” gives us opportunities and responsibilities</a:t>
            </a:r>
          </a:p>
          <a:p>
            <a:pPr lvl="1">
              <a:lnSpc>
                <a:spcPct val="150000"/>
              </a:lnSpc>
            </a:pPr>
            <a:r>
              <a:rPr lang="en-GB" b="0" i="0" strike="noStrike" cap="none" dirty="0">
                <a:solidFill>
                  <a:schemeClr val="tx1"/>
                </a:solidFill>
                <a:latin typeface="Avenir Book" panose="02000503020000020003" pitchFamily="2" charset="0"/>
                <a:sym typeface="Average"/>
              </a:rPr>
              <a:t>Benefits from </a:t>
            </a:r>
            <a:r>
              <a:rPr lang="en-GB" dirty="0">
                <a:solidFill>
                  <a:schemeClr val="tx1"/>
                </a:solidFill>
                <a:latin typeface="Avenir Book" panose="02000503020000020003" pitchFamily="2" charset="0"/>
              </a:rPr>
              <a:t>freedom of research and protection of rights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Benefit from communal resources and practices</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Responsibilities to protect and grow culture and community</a:t>
            </a:r>
          </a:p>
          <a:p>
            <a:pPr marL="114300" indent="0">
              <a:lnSpc>
                <a:spcPct val="150000"/>
              </a:lnSpc>
              <a:buNone/>
            </a:pPr>
            <a:endParaRPr lang="en-GB" b="0" i="0" strike="noStrike" cap="none" dirty="0">
              <a:solidFill>
                <a:schemeClr val="tx1"/>
              </a:solidFill>
              <a:latin typeface="+mn-lt"/>
              <a:ea typeface="Average"/>
              <a:cs typeface="Average"/>
              <a:sym typeface="Average"/>
            </a:endParaRPr>
          </a:p>
        </p:txBody>
      </p:sp>
      <p:cxnSp>
        <p:nvCxnSpPr>
          <p:cNvPr id="2" name="Straight Connector 1">
            <a:extLst>
              <a:ext uri="{FF2B5EF4-FFF2-40B4-BE49-F238E27FC236}">
                <a16:creationId xmlns:a16="http://schemas.microsoft.com/office/drawing/2014/main" id="{C6DA375B-5B09-3C65-8ACF-16AC8746224F}"/>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35622"/>
            <a:ext cx="8827134"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Being a Good Science Citizen</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fontScale="85000" lnSpcReduction="10000"/>
          </a:bodyPr>
          <a:lstStyle/>
          <a:p>
            <a:pPr>
              <a:lnSpc>
                <a:spcPct val="150000"/>
              </a:lnSpc>
            </a:pPr>
            <a:r>
              <a:rPr lang="en-GB" dirty="0">
                <a:latin typeface="Avenir Book" panose="02000503020000020003" pitchFamily="2" charset="0"/>
              </a:rPr>
              <a:t>RCR and Open Science form the blueprint for a form of ”science citizenship” that benefits the most </a:t>
            </a:r>
            <a:r>
              <a:rPr lang="en-GB" i="1" dirty="0">
                <a:latin typeface="Avenir Book" panose="02000503020000020003" pitchFamily="2" charset="0"/>
              </a:rPr>
              <a:t>equitably</a:t>
            </a:r>
            <a:endParaRPr lang="en-GB" dirty="0">
              <a:latin typeface="Avenir Book" panose="02000503020000020003" pitchFamily="2" charset="0"/>
            </a:endParaRPr>
          </a:p>
          <a:p>
            <a:pPr>
              <a:lnSpc>
                <a:spcPct val="150000"/>
              </a:lnSpc>
            </a:pPr>
            <a:r>
              <a:rPr lang="en-GB" dirty="0">
                <a:latin typeface="Avenir Book" panose="02000503020000020003" pitchFamily="2" charset="0"/>
              </a:rPr>
              <a:t>As a “citizen” of the research community you therefore have responsibilities for these resources</a:t>
            </a:r>
          </a:p>
          <a:p>
            <a:pPr lvl="1">
              <a:lnSpc>
                <a:spcPct val="150000"/>
              </a:lnSpc>
            </a:pPr>
            <a:r>
              <a:rPr lang="en-GB" dirty="0">
                <a:latin typeface="Avenir Book" panose="02000503020000020003" pitchFamily="2" charset="0"/>
              </a:rPr>
              <a:t>Uphold community values (beneficence, equity, transparency)</a:t>
            </a:r>
          </a:p>
          <a:p>
            <a:pPr lvl="1">
              <a:lnSpc>
                <a:spcPct val="150000"/>
              </a:lnSpc>
            </a:pPr>
            <a:r>
              <a:rPr lang="en-GB" dirty="0">
                <a:latin typeface="Avenir Book" panose="02000503020000020003" pitchFamily="2" charset="0"/>
              </a:rPr>
              <a:t>Follow community determined rules (such as citation, licensing and so forth) </a:t>
            </a:r>
          </a:p>
          <a:p>
            <a:pPr lvl="1">
              <a:lnSpc>
                <a:spcPct val="150000"/>
              </a:lnSpc>
            </a:pPr>
            <a:r>
              <a:rPr lang="en-GB" dirty="0">
                <a:latin typeface="Avenir Book" panose="02000503020000020003" pitchFamily="2" charset="0"/>
              </a:rPr>
              <a:t>Contribute to communal resources (data sharing)</a:t>
            </a:r>
          </a:p>
          <a:p>
            <a:pPr lvl="1">
              <a:lnSpc>
                <a:spcPct val="150000"/>
              </a:lnSpc>
            </a:pPr>
            <a:r>
              <a:rPr lang="en-GB" dirty="0">
                <a:latin typeface="Avenir Book" panose="02000503020000020003" pitchFamily="2" charset="0"/>
              </a:rPr>
              <a:t>Maximise good for the community by participating in service (reviewing, curating etc) </a:t>
            </a:r>
          </a:p>
          <a:p>
            <a:endParaRPr lang="en-US" dirty="0"/>
          </a:p>
        </p:txBody>
      </p:sp>
      <p:cxnSp>
        <p:nvCxnSpPr>
          <p:cNvPr id="2" name="Straight Connector 1">
            <a:extLst>
              <a:ext uri="{FF2B5EF4-FFF2-40B4-BE49-F238E27FC236}">
                <a16:creationId xmlns:a16="http://schemas.microsoft.com/office/drawing/2014/main" id="{F3055A55-0254-D091-DE16-8D1A980EBF9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1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25348"/>
            <a:ext cx="881811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dirty="0">
                <a:solidFill>
                  <a:schemeClr val="dk1"/>
                </a:solidFill>
                <a:latin typeface="Avenir Book" panose="02000503020000020003" pitchFamily="2" charset="0"/>
                <a:ea typeface="Oswald"/>
                <a:cs typeface="Oswald"/>
                <a:sym typeface="Oswald"/>
              </a:rPr>
              <a:t>Open and Responsible Research Citizenship</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a:bodyPr>
          <a:lstStyle/>
          <a:p>
            <a:pPr>
              <a:lnSpc>
                <a:spcPct val="150000"/>
              </a:lnSpc>
            </a:pPr>
            <a:r>
              <a:rPr lang="en-GB" sz="2000" dirty="0">
                <a:latin typeface="Avenir Book" panose="02000503020000020003" pitchFamily="2" charset="0"/>
              </a:rPr>
              <a:t>Be proud of being part of the community</a:t>
            </a:r>
          </a:p>
          <a:p>
            <a:pPr>
              <a:lnSpc>
                <a:spcPct val="150000"/>
              </a:lnSpc>
            </a:pPr>
            <a:r>
              <a:rPr lang="en-GB" sz="2000" dirty="0">
                <a:latin typeface="Avenir Book" panose="02000503020000020003" pitchFamily="2" charset="0"/>
              </a:rPr>
              <a:t>Remember that everyone has to start somewhere – you learn as you grow</a:t>
            </a:r>
          </a:p>
          <a:p>
            <a:pPr>
              <a:lnSpc>
                <a:spcPct val="150000"/>
              </a:lnSpc>
            </a:pPr>
            <a:r>
              <a:rPr lang="en-GB" sz="2000" dirty="0">
                <a:latin typeface="Avenir Book" panose="02000503020000020003" pitchFamily="2" charset="0"/>
              </a:rPr>
              <a:t>Ethical conduct is part of daily life and small tasks. It’s not just about the big picture</a:t>
            </a:r>
          </a:p>
          <a:p>
            <a:pPr>
              <a:lnSpc>
                <a:spcPct val="150000"/>
              </a:lnSpc>
            </a:pPr>
            <a:r>
              <a:rPr lang="en-GB" sz="2000" dirty="0">
                <a:latin typeface="Avenir Book" panose="02000503020000020003" pitchFamily="2" charset="0"/>
              </a:rPr>
              <a:t>Ethical conduct benefits everyone. It will make you a better researcher and your research better. This is good for everyone!</a:t>
            </a:r>
          </a:p>
          <a:p>
            <a:pPr>
              <a:lnSpc>
                <a:spcPct val="150000"/>
              </a:lnSpc>
            </a:pPr>
            <a:endParaRPr lang="en-GB" dirty="0"/>
          </a:p>
          <a:p>
            <a:endParaRPr lang="en-US" dirty="0"/>
          </a:p>
        </p:txBody>
      </p:sp>
      <p:cxnSp>
        <p:nvCxnSpPr>
          <p:cNvPr id="8" name="Straight Connector 7">
            <a:extLst>
              <a:ext uri="{FF2B5EF4-FFF2-40B4-BE49-F238E27FC236}">
                <a16:creationId xmlns:a16="http://schemas.microsoft.com/office/drawing/2014/main" id="{4618688A-73B1-076A-71B6-24434B16D30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781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A6AD-7EC2-3E0E-6819-9AF561409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ECA8E-325B-DC2C-24F6-8C353C797949}"/>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68855FF4-82D1-68AB-D58C-F1E735834E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5067E45E-7794-F19D-7416-C7A87E826207}"/>
              </a:ext>
            </a:extLst>
          </p:cNvPr>
          <p:cNvSpPr txBox="1"/>
          <p:nvPr/>
        </p:nvSpPr>
        <p:spPr>
          <a:xfrm>
            <a:off x="3667539" y="2119476"/>
            <a:ext cx="2573140" cy="615553"/>
          </a:xfrm>
          <a:prstGeom prst="rect">
            <a:avLst/>
          </a:prstGeom>
          <a:solidFill>
            <a:schemeClr val="bg1"/>
          </a:solidFill>
        </p:spPr>
        <p:txBody>
          <a:bodyPr wrap="none" rtlCol="0">
            <a:spAutoFit/>
          </a:bodyPr>
          <a:lstStyle/>
          <a:p>
            <a:r>
              <a:rPr lang="en-GB" sz="2000" b="1" dirty="0" err="1">
                <a:latin typeface="Avenir Book" panose="02000503020000020003" pitchFamily="2" charset="0"/>
              </a:rPr>
              <a:t>partici.fi</a:t>
            </a:r>
            <a:r>
              <a:rPr lang="en-GB" sz="2000" b="1" dirty="0">
                <a:latin typeface="Avenir Book" panose="02000503020000020003" pitchFamily="2" charset="0"/>
              </a:rPr>
              <a:t>/28561866 </a:t>
            </a:r>
            <a:r>
              <a:rPr lang="en-GB" sz="2000" b="1" i="1" dirty="0">
                <a:solidFill>
                  <a:srgbClr val="FF0000"/>
                </a:solidFill>
                <a:latin typeface="Avenir Book" panose="02000503020000020003" pitchFamily="2" charset="0"/>
              </a:rPr>
              <a:t> </a:t>
            </a:r>
          </a:p>
          <a:p>
            <a:endParaRPr lang="en-GB" dirty="0"/>
          </a:p>
        </p:txBody>
      </p:sp>
    </p:spTree>
    <p:extLst>
      <p:ext uri="{BB962C8B-B14F-4D97-AF65-F5344CB8AC3E}">
        <p14:creationId xmlns:p14="http://schemas.microsoft.com/office/powerpoint/2010/main" val="1576935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428625" y="419867"/>
            <a:ext cx="8786495" cy="572700"/>
          </a:xfrm>
        </p:spPr>
        <p:txBody>
          <a:bodyPr>
            <a:normAutofit fontScale="90000"/>
          </a:bodyPr>
          <a:lstStyle/>
          <a:p>
            <a:r>
              <a:rPr lang="en-GB" b="1" dirty="0">
                <a:latin typeface="Avenir Book" panose="02000503020000020003" pitchFamily="2" charset="0"/>
              </a:rPr>
              <a:t>Tools for Responsible, Open (Data) Science</a:t>
            </a:r>
          </a:p>
        </p:txBody>
      </p:sp>
      <p:pic>
        <p:nvPicPr>
          <p:cNvPr id="4" name="Picture 3" descr="Stick person">
            <a:extLst>
              <a:ext uri="{FF2B5EF4-FFF2-40B4-BE49-F238E27FC236}">
                <a16:creationId xmlns:a16="http://schemas.microsoft.com/office/drawing/2014/main" id="{8AD3EC1A-9293-824B-92B5-52244340DF95}"/>
              </a:ext>
            </a:extLst>
          </p:cNvPr>
          <p:cNvPicPr>
            <a:picLocks noChangeAspect="1"/>
          </p:cNvPicPr>
          <p:nvPr/>
        </p:nvPicPr>
        <p:blipFill>
          <a:blip r:embed="rId3"/>
          <a:stretch>
            <a:fillRect/>
          </a:stretch>
        </p:blipFill>
        <p:spPr>
          <a:xfrm>
            <a:off x="3165693" y="1239899"/>
            <a:ext cx="2570738" cy="3629025"/>
          </a:xfrm>
          <a:prstGeom prst="rect">
            <a:avLst/>
          </a:prstGeom>
        </p:spPr>
      </p:pic>
      <p:cxnSp>
        <p:nvCxnSpPr>
          <p:cNvPr id="6" name="Straight Arrow Connector 5" descr="arrow">
            <a:extLst>
              <a:ext uri="{FF2B5EF4-FFF2-40B4-BE49-F238E27FC236}">
                <a16:creationId xmlns:a16="http://schemas.microsoft.com/office/drawing/2014/main" id="{0A7A703E-916B-994E-9389-07B1F3C5D606}"/>
              </a:ext>
            </a:extLst>
          </p:cNvPr>
          <p:cNvCxnSpPr>
            <a:cxnSpLocks/>
          </p:cNvCxnSpPr>
          <p:nvPr/>
        </p:nvCxnSpPr>
        <p:spPr>
          <a:xfrm>
            <a:off x="5399314" y="1985963"/>
            <a:ext cx="9300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6329363" y="1732101"/>
            <a:ext cx="2502936" cy="738664"/>
          </a:xfrm>
          <a:prstGeom prst="rect">
            <a:avLst/>
          </a:prstGeom>
          <a:noFill/>
        </p:spPr>
        <p:txBody>
          <a:bodyPr wrap="square" rtlCol="0">
            <a:spAutoFit/>
          </a:bodyPr>
          <a:lstStyle/>
          <a:p>
            <a:r>
              <a:rPr lang="en-GB" dirty="0">
                <a:latin typeface="Avenir Book" panose="02000503020000020003" pitchFamily="2" charset="0"/>
              </a:rPr>
              <a:t>Data management</a:t>
            </a:r>
          </a:p>
          <a:p>
            <a:pPr marL="285750" indent="-285750">
              <a:buFontTx/>
              <a:buChar char="-"/>
            </a:pPr>
            <a:r>
              <a:rPr lang="en-GB" dirty="0">
                <a:latin typeface="Avenir Book" panose="02000503020000020003" pitchFamily="2" charset="0"/>
              </a:rPr>
              <a:t>Norms and values (FAIR)</a:t>
            </a:r>
          </a:p>
          <a:p>
            <a:pPr marL="285750" indent="-285750">
              <a:buFontTx/>
              <a:buChar char="-"/>
            </a:pPr>
            <a:r>
              <a:rPr lang="en-GB" dirty="0">
                <a:latin typeface="Avenir Book" panose="02000503020000020003" pitchFamily="2" charset="0"/>
              </a:rPr>
              <a:t>Practical tools - RDM</a:t>
            </a:r>
          </a:p>
        </p:txBody>
      </p:sp>
      <p:cxnSp>
        <p:nvCxnSpPr>
          <p:cNvPr id="8" name="Straight Arrow Connector 7" descr="arrow">
            <a:extLst>
              <a:ext uri="{FF2B5EF4-FFF2-40B4-BE49-F238E27FC236}">
                <a16:creationId xmlns:a16="http://schemas.microsoft.com/office/drawing/2014/main" id="{F89ECE04-D291-E44C-A6F6-27ECFE51EE1B}"/>
              </a:ext>
            </a:extLst>
          </p:cNvPr>
          <p:cNvCxnSpPr>
            <a:cxnSpLocks/>
          </p:cNvCxnSpPr>
          <p:nvPr/>
        </p:nvCxnSpPr>
        <p:spPr>
          <a:xfrm flipH="1">
            <a:off x="2171700" y="2101433"/>
            <a:ext cx="11665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542924" y="1742161"/>
            <a:ext cx="1965603" cy="954107"/>
          </a:xfrm>
          <a:prstGeom prst="rect">
            <a:avLst/>
          </a:prstGeom>
          <a:noFill/>
        </p:spPr>
        <p:txBody>
          <a:bodyPr wrap="none" rtlCol="0">
            <a:spAutoFit/>
          </a:bodyPr>
          <a:lstStyle/>
          <a:p>
            <a:r>
              <a:rPr lang="en-GB" dirty="0">
                <a:latin typeface="Avenir Book" panose="02000503020000020003" pitchFamily="2" charset="0"/>
              </a:rPr>
              <a:t>Data science </a:t>
            </a:r>
          </a:p>
          <a:p>
            <a:pPr marL="285750" indent="-285750">
              <a:buFontTx/>
              <a:buChar char="-"/>
            </a:pPr>
            <a:r>
              <a:rPr lang="en-GB" dirty="0">
                <a:latin typeface="Avenir Book" panose="02000503020000020003" pitchFamily="2" charset="0"/>
              </a:rPr>
              <a:t>Practical skills</a:t>
            </a:r>
          </a:p>
          <a:p>
            <a:pPr marL="285750" indent="-285750">
              <a:buFontTx/>
              <a:buChar char="-"/>
            </a:pPr>
            <a:r>
              <a:rPr lang="en-GB" dirty="0">
                <a:latin typeface="Avenir Book" panose="02000503020000020003" pitchFamily="2" charset="0"/>
              </a:rPr>
              <a:t>Norms and values </a:t>
            </a:r>
          </a:p>
          <a:p>
            <a:pPr marL="285750" indent="-285750">
              <a:buFontTx/>
              <a:buChar char="-"/>
            </a:pPr>
            <a:r>
              <a:rPr lang="en-GB" dirty="0">
                <a:latin typeface="Avenir Book" panose="02000503020000020003" pitchFamily="2" charset="0"/>
              </a:rPr>
              <a:t>“Micro ethics”</a:t>
            </a:r>
          </a:p>
        </p:txBody>
      </p:sp>
      <p:cxnSp>
        <p:nvCxnSpPr>
          <p:cNvPr id="11" name="Straight Arrow Connector 10" descr="arrow">
            <a:extLst>
              <a:ext uri="{FF2B5EF4-FFF2-40B4-BE49-F238E27FC236}">
                <a16:creationId xmlns:a16="http://schemas.microsoft.com/office/drawing/2014/main" id="{6A09E8B3-5F12-1E49-BF44-DBB29ED87D1E}"/>
              </a:ext>
            </a:extLst>
          </p:cNvPr>
          <p:cNvCxnSpPr>
            <a:cxnSpLocks/>
          </p:cNvCxnSpPr>
          <p:nvPr/>
        </p:nvCxnSpPr>
        <p:spPr>
          <a:xfrm flipV="1">
            <a:off x="5158095" y="3186113"/>
            <a:ext cx="1171268" cy="15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6458568" y="2931279"/>
            <a:ext cx="2244525" cy="738664"/>
          </a:xfrm>
          <a:prstGeom prst="rect">
            <a:avLst/>
          </a:prstGeom>
          <a:noFill/>
        </p:spPr>
        <p:txBody>
          <a:bodyPr wrap="none" rtlCol="0">
            <a:spAutoFit/>
          </a:bodyPr>
          <a:lstStyle/>
          <a:p>
            <a:r>
              <a:rPr lang="en-GB" dirty="0">
                <a:latin typeface="Avenir Book" panose="02000503020000020003" pitchFamily="2" charset="0"/>
              </a:rPr>
              <a:t>Authorship</a:t>
            </a:r>
          </a:p>
          <a:p>
            <a:pPr marL="285750" indent="-285750">
              <a:buFontTx/>
              <a:buChar char="-"/>
            </a:pPr>
            <a:r>
              <a:rPr lang="en-GB" dirty="0">
                <a:latin typeface="Avenir Book" panose="02000503020000020003" pitchFamily="2" charset="0"/>
              </a:rPr>
              <a:t>ORCID</a:t>
            </a:r>
          </a:p>
          <a:p>
            <a:pPr marL="285750" indent="-285750">
              <a:buFontTx/>
              <a:buChar char="-"/>
            </a:pPr>
            <a:r>
              <a:rPr lang="en-GB" dirty="0">
                <a:latin typeface="Avenir Book" panose="02000503020000020003" pitchFamily="2" charset="0"/>
              </a:rPr>
              <a:t>Journals and licensing</a:t>
            </a:r>
          </a:p>
        </p:txBody>
      </p:sp>
      <p:cxnSp>
        <p:nvCxnSpPr>
          <p:cNvPr id="14" name="Straight Arrow Connector 13" descr="arrow">
            <a:extLst>
              <a:ext uri="{FF2B5EF4-FFF2-40B4-BE49-F238E27FC236}">
                <a16:creationId xmlns:a16="http://schemas.microsoft.com/office/drawing/2014/main" id="{50E1D3A6-9651-5F42-92A7-E2C58D13B598}"/>
              </a:ext>
            </a:extLst>
          </p:cNvPr>
          <p:cNvCxnSpPr>
            <a:cxnSpLocks/>
          </p:cNvCxnSpPr>
          <p:nvPr/>
        </p:nvCxnSpPr>
        <p:spPr>
          <a:xfrm flipH="1">
            <a:off x="2277832" y="3729993"/>
            <a:ext cx="1403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796840" y="3570864"/>
            <a:ext cx="2446504" cy="738664"/>
          </a:xfrm>
          <a:prstGeom prst="rect">
            <a:avLst/>
          </a:prstGeom>
          <a:noFill/>
        </p:spPr>
        <p:txBody>
          <a:bodyPr wrap="none" rtlCol="0">
            <a:spAutoFit/>
          </a:bodyPr>
          <a:lstStyle/>
          <a:p>
            <a:r>
              <a:rPr lang="en-GB" dirty="0">
                <a:latin typeface="Avenir Book" panose="02000503020000020003" pitchFamily="2" charset="0"/>
              </a:rPr>
              <a:t>Data use</a:t>
            </a:r>
          </a:p>
          <a:p>
            <a:r>
              <a:rPr lang="en-GB" dirty="0">
                <a:latin typeface="Avenir Book" panose="02000503020000020003" pitchFamily="2" charset="0"/>
              </a:rPr>
              <a:t>- Finding and using data </a:t>
            </a:r>
          </a:p>
          <a:p>
            <a:r>
              <a:rPr lang="en-GB" dirty="0">
                <a:latin typeface="Avenir Book" panose="02000503020000020003" pitchFamily="2" charset="0"/>
              </a:rPr>
              <a:t>- Data re-use and attribution</a:t>
            </a:r>
          </a:p>
        </p:txBody>
      </p:sp>
      <p:sp>
        <p:nvSpPr>
          <p:cNvPr id="17" name="Rectangle 16">
            <a:extLst>
              <a:ext uri="{FF2B5EF4-FFF2-40B4-BE49-F238E27FC236}">
                <a16:creationId xmlns:a16="http://schemas.microsoft.com/office/drawing/2014/main" id="{1099E938-92F8-4F45-920C-65EBD2FA109B}"/>
              </a:ext>
              <a:ext uri="{C183D7F6-B498-43B3-948B-1728B52AA6E4}">
                <adec:decorative xmlns:adec="http://schemas.microsoft.com/office/drawing/2017/decorative" val="1"/>
              </a:ext>
            </a:extLst>
          </p:cNvPr>
          <p:cNvSpPr/>
          <p:nvPr/>
        </p:nvSpPr>
        <p:spPr>
          <a:xfrm>
            <a:off x="542924" y="1271587"/>
            <a:ext cx="8486776" cy="3629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2DFF21A-D03A-064B-BF6F-6F2E014510CA}"/>
              </a:ext>
            </a:extLst>
          </p:cNvPr>
          <p:cNvSpPr txBox="1"/>
          <p:nvPr/>
        </p:nvSpPr>
        <p:spPr>
          <a:xfrm>
            <a:off x="542924" y="4604590"/>
            <a:ext cx="3358612" cy="307777"/>
          </a:xfrm>
          <a:prstGeom prst="rect">
            <a:avLst/>
          </a:prstGeom>
          <a:noFill/>
        </p:spPr>
        <p:txBody>
          <a:bodyPr wrap="none" rtlCol="0">
            <a:spAutoFit/>
          </a:bodyPr>
          <a:lstStyle/>
          <a:p>
            <a:r>
              <a:rPr lang="en-GB" dirty="0">
                <a:solidFill>
                  <a:srgbClr val="FF0000"/>
                </a:solidFill>
                <a:latin typeface="Avenir Book" panose="02000503020000020003" pitchFamily="2" charset="0"/>
              </a:rPr>
              <a:t>Openness, sharing, justice, beneficence</a:t>
            </a:r>
          </a:p>
        </p:txBody>
      </p:sp>
      <p:cxnSp>
        <p:nvCxnSpPr>
          <p:cNvPr id="20" name="Straight Arrow Connector 19" descr="arrow">
            <a:extLst>
              <a:ext uri="{FF2B5EF4-FFF2-40B4-BE49-F238E27FC236}">
                <a16:creationId xmlns:a16="http://schemas.microsoft.com/office/drawing/2014/main" id="{F337DB44-2EC4-3641-B312-661067411050}"/>
              </a:ext>
            </a:extLst>
          </p:cNvPr>
          <p:cNvCxnSpPr>
            <a:cxnSpLocks/>
          </p:cNvCxnSpPr>
          <p:nvPr/>
        </p:nvCxnSpPr>
        <p:spPr>
          <a:xfrm>
            <a:off x="5158095" y="4471989"/>
            <a:ext cx="13004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6537454" y="4114225"/>
            <a:ext cx="2106667" cy="523220"/>
          </a:xfrm>
          <a:prstGeom prst="rect">
            <a:avLst/>
          </a:prstGeom>
          <a:noFill/>
        </p:spPr>
        <p:txBody>
          <a:bodyPr wrap="none" rtlCol="0">
            <a:spAutoFit/>
          </a:bodyPr>
          <a:lstStyle/>
          <a:p>
            <a:r>
              <a:rPr lang="en-GB" dirty="0">
                <a:latin typeface="Avenir Book" panose="02000503020000020003" pitchFamily="2" charset="0"/>
              </a:rPr>
              <a:t>Ethics and responsibility</a:t>
            </a:r>
          </a:p>
          <a:p>
            <a:r>
              <a:rPr lang="en-GB" dirty="0">
                <a:latin typeface="Avenir Book" panose="02000503020000020003" pitchFamily="2" charset="0"/>
              </a:rPr>
              <a:t>- Areas for activity</a:t>
            </a:r>
          </a:p>
        </p:txBody>
      </p:sp>
      <p:cxnSp>
        <p:nvCxnSpPr>
          <p:cNvPr id="23" name="Straight Connector 22">
            <a:extLst>
              <a:ext uri="{FF2B5EF4-FFF2-40B4-BE49-F238E27FC236}">
                <a16:creationId xmlns:a16="http://schemas.microsoft.com/office/drawing/2014/main" id="{624A4CD2-A901-DF8F-F496-DFD296B20FB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28625" y="365760"/>
            <a:ext cx="8403675" cy="65196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Balancing Multiple Roles as a Researcher</a:t>
            </a:r>
            <a:endParaRPr sz="3200" b="1" dirty="0">
              <a:latin typeface="Avenir Book" panose="02000503020000020003" pitchFamily="2" charset="0"/>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Avenir Book" panose="02000503020000020003" pitchFamily="2" charset="0"/>
              </a:rPr>
              <a:t>Data producer</a:t>
            </a:r>
          </a:p>
          <a:p>
            <a:pPr marL="285750" indent="-285750">
              <a:lnSpc>
                <a:spcPct val="150000"/>
              </a:lnSpc>
            </a:pPr>
            <a:r>
              <a:rPr lang="en-GB" dirty="0">
                <a:solidFill>
                  <a:schemeClr val="tx1"/>
                </a:solidFill>
                <a:latin typeface="Avenir Book" panose="02000503020000020003" pitchFamily="2" charset="0"/>
              </a:rPr>
              <a:t>Data user and/or collaborator</a:t>
            </a:r>
          </a:p>
          <a:p>
            <a:pPr marL="285750" indent="-285750">
              <a:lnSpc>
                <a:spcPct val="150000"/>
              </a:lnSpc>
            </a:pPr>
            <a:r>
              <a:rPr lang="en-GB" dirty="0">
                <a:solidFill>
                  <a:schemeClr val="tx1"/>
                </a:solidFill>
                <a:latin typeface="Avenir Book" panose="02000503020000020003" pitchFamily="2" charset="0"/>
              </a:rPr>
              <a:t>Author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Employee</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Teacher/mentor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funds</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trust</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Citizen/legally-obligated individual</a:t>
            </a:r>
          </a:p>
          <a:p>
            <a:pPr marL="742950" lvl="1" indent="-285750">
              <a:lnSpc>
                <a:spcPct val="150000"/>
              </a:lnSpc>
            </a:pPr>
            <a:r>
              <a:rPr lang="en-GB" i="1" dirty="0">
                <a:solidFill>
                  <a:schemeClr val="tx1"/>
                </a:solidFill>
                <a:latin typeface="Avenir Book" panose="02000503020000020003" pitchFamily="2" charset="0"/>
              </a:rPr>
              <a:t>How do all these roles fit together?</a:t>
            </a:r>
            <a:endParaRPr i="1" dirty="0">
              <a:solidFill>
                <a:schemeClr val="tx1"/>
              </a:solidFill>
              <a:latin typeface="Avenir Book" panose="02000503020000020003" pitchFamily="2" charset="0"/>
            </a:endParaRPr>
          </a:p>
        </p:txBody>
      </p:sp>
      <p:cxnSp>
        <p:nvCxnSpPr>
          <p:cNvPr id="8" name="Straight Connector 7">
            <a:extLst>
              <a:ext uri="{FF2B5EF4-FFF2-40B4-BE49-F238E27FC236}">
                <a16:creationId xmlns:a16="http://schemas.microsoft.com/office/drawing/2014/main" id="{C987E753-524C-EF73-628C-EA769A1E99A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descr="A cartoon of a person wearing many hats&#10;&#10;">
            <a:extLst>
              <a:ext uri="{FF2B5EF4-FFF2-40B4-BE49-F238E27FC236}">
                <a16:creationId xmlns:a16="http://schemas.microsoft.com/office/drawing/2014/main" id="{7E0A2294-83D7-2CE4-4330-90A4B734DFF5}"/>
              </a:ext>
            </a:extLst>
          </p:cNvPr>
          <p:cNvPicPr>
            <a:picLocks noChangeAspect="1"/>
          </p:cNvPicPr>
          <p:nvPr/>
        </p:nvPicPr>
        <p:blipFill>
          <a:blip r:embed="rId3"/>
          <a:stretch>
            <a:fillRect/>
          </a:stretch>
        </p:blipFill>
        <p:spPr>
          <a:xfrm>
            <a:off x="5336072" y="1397284"/>
            <a:ext cx="3034359" cy="3171591"/>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7;p16">
            <a:extLst>
              <a:ext uri="{FF2B5EF4-FFF2-40B4-BE49-F238E27FC236}">
                <a16:creationId xmlns:a16="http://schemas.microsoft.com/office/drawing/2014/main" id="{354F6A20-889A-E540-9927-A346537885F5}"/>
              </a:ext>
            </a:extLst>
          </p:cNvPr>
          <p:cNvSpPr txBox="1">
            <a:spLocks noGrp="1"/>
          </p:cNvSpPr>
          <p:nvPr>
            <p:ph type="title"/>
          </p:nvPr>
        </p:nvSpPr>
        <p:spPr>
          <a:xfrm>
            <a:off x="428625" y="322729"/>
            <a:ext cx="8298900" cy="6738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Responsible Conduct of Research </a:t>
            </a:r>
            <a:endParaRPr sz="3200" b="1" dirty="0">
              <a:latin typeface="Avenir Book" panose="02000503020000020003" pitchFamily="2" charset="0"/>
            </a:endParaRPr>
          </a:p>
        </p:txBody>
      </p:sp>
      <p:pic>
        <p:nvPicPr>
          <p:cNvPr id="7" name="Picture 6"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F1460D5E-4C3C-0045-853F-268EDE0746DB}"/>
              </a:ext>
            </a:extLst>
          </p:cNvPr>
          <p:cNvPicPr>
            <a:picLocks noChangeAspect="1"/>
          </p:cNvPicPr>
          <p:nvPr/>
        </p:nvPicPr>
        <p:blipFill>
          <a:blip r:embed="rId3"/>
          <a:stretch>
            <a:fillRect/>
          </a:stretch>
        </p:blipFill>
        <p:spPr>
          <a:xfrm>
            <a:off x="2438972" y="1098213"/>
            <a:ext cx="3850068" cy="3807667"/>
          </a:xfrm>
          <a:prstGeom prst="rect">
            <a:avLst/>
          </a:prstGeom>
        </p:spPr>
      </p:pic>
      <p:sp>
        <p:nvSpPr>
          <p:cNvPr id="3" name="TextBox 2">
            <a:extLst>
              <a:ext uri="{FF2B5EF4-FFF2-40B4-BE49-F238E27FC236}">
                <a16:creationId xmlns:a16="http://schemas.microsoft.com/office/drawing/2014/main" id="{B4D8AC08-4F97-1B9C-F841-B03836A78A67}"/>
              </a:ext>
            </a:extLst>
          </p:cNvPr>
          <p:cNvSpPr txBox="1"/>
          <p:nvPr/>
        </p:nvSpPr>
        <p:spPr>
          <a:xfrm>
            <a:off x="4786312" y="1100555"/>
            <a:ext cx="2579552" cy="307777"/>
          </a:xfrm>
          <a:prstGeom prst="rect">
            <a:avLst/>
          </a:prstGeom>
          <a:noFill/>
        </p:spPr>
        <p:txBody>
          <a:bodyPr wrap="none" rtlCol="0">
            <a:spAutoFit/>
          </a:bodyPr>
          <a:lstStyle/>
          <a:p>
            <a:r>
              <a:rPr lang="en-GB" dirty="0">
                <a:latin typeface="Avenir Book" panose="02000503020000020003" pitchFamily="2" charset="0"/>
              </a:rPr>
              <a:t>”FFPs: academic misconduct”</a:t>
            </a:r>
          </a:p>
        </p:txBody>
      </p:sp>
      <p:sp>
        <p:nvSpPr>
          <p:cNvPr id="4" name="TextBox 3">
            <a:extLst>
              <a:ext uri="{FF2B5EF4-FFF2-40B4-BE49-F238E27FC236}">
                <a16:creationId xmlns:a16="http://schemas.microsoft.com/office/drawing/2014/main" id="{A71D0FA5-4154-E577-A7BA-2697551BA174}"/>
              </a:ext>
            </a:extLst>
          </p:cNvPr>
          <p:cNvSpPr txBox="1"/>
          <p:nvPr/>
        </p:nvSpPr>
        <p:spPr>
          <a:xfrm>
            <a:off x="5897217" y="1940560"/>
            <a:ext cx="912429" cy="307777"/>
          </a:xfrm>
          <a:prstGeom prst="rect">
            <a:avLst/>
          </a:prstGeom>
          <a:noFill/>
        </p:spPr>
        <p:txBody>
          <a:bodyPr wrap="none" rtlCol="0">
            <a:spAutoFit/>
          </a:bodyPr>
          <a:lstStyle/>
          <a:p>
            <a:r>
              <a:rPr lang="en-GB" dirty="0">
                <a:latin typeface="Avenir Book" panose="02000503020000020003" pitchFamily="2" charset="0"/>
              </a:rPr>
              <a:t>Bioethics</a:t>
            </a:r>
          </a:p>
        </p:txBody>
      </p:sp>
      <p:sp>
        <p:nvSpPr>
          <p:cNvPr id="6" name="TextBox 5">
            <a:extLst>
              <a:ext uri="{FF2B5EF4-FFF2-40B4-BE49-F238E27FC236}">
                <a16:creationId xmlns:a16="http://schemas.microsoft.com/office/drawing/2014/main" id="{11A0DE35-813F-88C5-8013-0A87DC9CEB07}"/>
              </a:ext>
            </a:extLst>
          </p:cNvPr>
          <p:cNvSpPr txBox="1"/>
          <p:nvPr/>
        </p:nvSpPr>
        <p:spPr>
          <a:xfrm>
            <a:off x="6421120" y="3068320"/>
            <a:ext cx="593432" cy="307777"/>
          </a:xfrm>
          <a:prstGeom prst="rect">
            <a:avLst/>
          </a:prstGeom>
          <a:noFill/>
        </p:spPr>
        <p:txBody>
          <a:bodyPr wrap="none" rtlCol="0">
            <a:spAutoFit/>
          </a:bodyPr>
          <a:lstStyle/>
          <a:p>
            <a:r>
              <a:rPr lang="en-GB" dirty="0">
                <a:latin typeface="Avenir Book" panose="02000503020000020003" pitchFamily="2" charset="0"/>
              </a:rPr>
              <a:t>RDM</a:t>
            </a:r>
          </a:p>
        </p:txBody>
      </p:sp>
      <p:sp>
        <p:nvSpPr>
          <p:cNvPr id="9" name="TextBox 8">
            <a:extLst>
              <a:ext uri="{FF2B5EF4-FFF2-40B4-BE49-F238E27FC236}">
                <a16:creationId xmlns:a16="http://schemas.microsoft.com/office/drawing/2014/main" id="{95AFFBDC-4F47-EE90-4134-72FB41C50C45}"/>
              </a:ext>
            </a:extLst>
          </p:cNvPr>
          <p:cNvSpPr txBox="1"/>
          <p:nvPr/>
        </p:nvSpPr>
        <p:spPr>
          <a:xfrm>
            <a:off x="5974080" y="4146946"/>
            <a:ext cx="1430200" cy="307777"/>
          </a:xfrm>
          <a:prstGeom prst="rect">
            <a:avLst/>
          </a:prstGeom>
          <a:noFill/>
        </p:spPr>
        <p:txBody>
          <a:bodyPr wrap="none" rtlCol="0">
            <a:spAutoFit/>
          </a:bodyPr>
          <a:lstStyle/>
          <a:p>
            <a:r>
              <a:rPr lang="en-GB" dirty="0">
                <a:latin typeface="Avenir Book" panose="02000503020000020003" pitchFamily="2" charset="0"/>
              </a:rPr>
              <a:t>Business ethics</a:t>
            </a:r>
          </a:p>
        </p:txBody>
      </p:sp>
      <p:sp>
        <p:nvSpPr>
          <p:cNvPr id="10" name="TextBox 9">
            <a:extLst>
              <a:ext uri="{FF2B5EF4-FFF2-40B4-BE49-F238E27FC236}">
                <a16:creationId xmlns:a16="http://schemas.microsoft.com/office/drawing/2014/main" id="{3B066192-CFC3-242A-7583-EDD47BAA3208}"/>
              </a:ext>
            </a:extLst>
          </p:cNvPr>
          <p:cNvSpPr txBox="1"/>
          <p:nvPr/>
        </p:nvSpPr>
        <p:spPr>
          <a:xfrm>
            <a:off x="428625" y="1987331"/>
            <a:ext cx="2318263" cy="307777"/>
          </a:xfrm>
          <a:prstGeom prst="rect">
            <a:avLst/>
          </a:prstGeom>
          <a:noFill/>
        </p:spPr>
        <p:txBody>
          <a:bodyPr wrap="none" rtlCol="0">
            <a:spAutoFit/>
          </a:bodyPr>
          <a:lstStyle/>
          <a:p>
            <a:r>
              <a:rPr lang="en-GB" dirty="0">
                <a:latin typeface="Avenir Book" panose="02000503020000020003" pitchFamily="2" charset="0"/>
              </a:rPr>
              <a:t>Teaching/pedagogy ethics</a:t>
            </a:r>
          </a:p>
        </p:txBody>
      </p:sp>
      <p:sp>
        <p:nvSpPr>
          <p:cNvPr id="11" name="TextBox 10">
            <a:extLst>
              <a:ext uri="{FF2B5EF4-FFF2-40B4-BE49-F238E27FC236}">
                <a16:creationId xmlns:a16="http://schemas.microsoft.com/office/drawing/2014/main" id="{BACF2652-18E7-9FD8-62A5-94D1F3670895}"/>
              </a:ext>
            </a:extLst>
          </p:cNvPr>
          <p:cNvSpPr txBox="1"/>
          <p:nvPr/>
        </p:nvSpPr>
        <p:spPr>
          <a:xfrm>
            <a:off x="1265704" y="3460829"/>
            <a:ext cx="1579278" cy="307777"/>
          </a:xfrm>
          <a:prstGeom prst="rect">
            <a:avLst/>
          </a:prstGeom>
          <a:noFill/>
        </p:spPr>
        <p:txBody>
          <a:bodyPr wrap="none" rtlCol="0">
            <a:spAutoFit/>
          </a:bodyPr>
          <a:lstStyle/>
          <a:p>
            <a:r>
              <a:rPr lang="en-GB" dirty="0">
                <a:latin typeface="Avenir Book" panose="02000503020000020003" pitchFamily="2" charset="0"/>
              </a:rPr>
              <a:t>Publication ethics</a:t>
            </a:r>
          </a:p>
        </p:txBody>
      </p:sp>
      <p:sp>
        <p:nvSpPr>
          <p:cNvPr id="2" name="TextBox 1">
            <a:extLst>
              <a:ext uri="{FF2B5EF4-FFF2-40B4-BE49-F238E27FC236}">
                <a16:creationId xmlns:a16="http://schemas.microsoft.com/office/drawing/2014/main" id="{2425C9EF-C749-3142-B61C-F88425D01695}"/>
              </a:ext>
            </a:extLst>
          </p:cNvPr>
          <p:cNvSpPr txBox="1"/>
          <p:nvPr/>
        </p:nvSpPr>
        <p:spPr>
          <a:xfrm>
            <a:off x="0" y="4866501"/>
            <a:ext cx="8077200" cy="276999"/>
          </a:xfrm>
          <a:prstGeom prst="rect">
            <a:avLst/>
          </a:prstGeom>
          <a:noFill/>
        </p:spPr>
        <p:txBody>
          <a:bodyPr wrap="square" rtlCol="0">
            <a:spAutoFit/>
          </a:bodyPr>
          <a:lstStyle/>
          <a:p>
            <a:r>
              <a:rPr lang="en-GB" sz="1200" dirty="0">
                <a:hlinkClick r:id="rId4"/>
              </a:rPr>
              <a:t>https://www.nap.edu/catalog/12192/on-being-a-scientist-a-guide-to-responsible-conduct-in</a:t>
            </a:r>
            <a:endParaRPr lang="en-US" sz="1200" dirty="0"/>
          </a:p>
        </p:txBody>
      </p:sp>
      <p:cxnSp>
        <p:nvCxnSpPr>
          <p:cNvPr id="13" name="Straight Connector 12">
            <a:extLst>
              <a:ext uri="{FF2B5EF4-FFF2-40B4-BE49-F238E27FC236}">
                <a16:creationId xmlns:a16="http://schemas.microsoft.com/office/drawing/2014/main" id="{01358C19-90E9-ACAA-32D2-56271399B15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22550" y="400690"/>
            <a:ext cx="8298900" cy="673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Responsibility as a Product of Integrity</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72" name="Google Shape;72;p15"/>
          <p:cNvSpPr txBox="1">
            <a:spLocks noGrp="1"/>
          </p:cNvSpPr>
          <p:nvPr>
            <p:ph type="body" idx="1"/>
          </p:nvPr>
        </p:nvSpPr>
        <p:spPr>
          <a:xfrm>
            <a:off x="533400" y="1152475"/>
            <a:ext cx="8298900" cy="3849016"/>
          </a:xfrm>
          <a:prstGeom prst="rect">
            <a:avLst/>
          </a:prstGeom>
          <a:noFill/>
          <a:ln>
            <a:noFill/>
          </a:ln>
        </p:spPr>
        <p:txBody>
          <a:bodyPr spcFirstLastPara="1" wrap="square" lIns="91425" tIns="91425" rIns="91425" bIns="91425" anchor="t" anchorCtr="0">
            <a:noAutofit/>
          </a:bodyPr>
          <a:lstStyle/>
          <a:p>
            <a:pPr marL="425450" indent="-285750">
              <a:spcBef>
                <a:spcPts val="1600"/>
              </a:spcBef>
              <a:buSzPts val="1400"/>
            </a:pPr>
            <a:r>
              <a:rPr lang="en-GB" dirty="0">
                <a:solidFill>
                  <a:schemeClr val="tx1"/>
                </a:solidFill>
                <a:latin typeface="Avenir Book" panose="02000503020000020003" pitchFamily="2" charset="0"/>
              </a:rPr>
              <a:t>Practice of scientific investigation with </a:t>
            </a:r>
            <a:r>
              <a:rPr lang="en-GB" u="sng" dirty="0">
                <a:solidFill>
                  <a:schemeClr val="tx1"/>
                </a:solidFill>
                <a:latin typeface="Avenir Book" panose="02000503020000020003" pitchFamily="2" charset="0"/>
              </a:rPr>
              <a:t>integrity</a:t>
            </a:r>
            <a:endParaRPr lang="en-GB" dirty="0">
              <a:solidFill>
                <a:schemeClr val="tx1"/>
              </a:solidFill>
              <a:latin typeface="Avenir Book" panose="02000503020000020003" pitchFamily="2" charset="0"/>
            </a:endParaRPr>
          </a:p>
          <a:p>
            <a:pPr indent="-317500">
              <a:spcBef>
                <a:spcPts val="1600"/>
              </a:spcBef>
              <a:buSzPts val="1400"/>
              <a:buFont typeface="Arial" panose="020B0604020202020204" pitchFamily="34" charset="0"/>
              <a:buChar char="•"/>
            </a:pPr>
            <a:endParaRPr b="0" i="0" u="none" strike="noStrike" cap="none" dirty="0">
              <a:solidFill>
                <a:schemeClr val="tx1"/>
              </a:solidFill>
              <a:latin typeface="+mn-lt"/>
              <a:ea typeface="Average"/>
              <a:cs typeface="Average"/>
              <a:sym typeface="Average"/>
            </a:endParaRPr>
          </a:p>
          <a:p>
            <a:pPr marL="457200" marR="0" lvl="0" indent="-228600" algn="l" rtl="0">
              <a:lnSpc>
                <a:spcPct val="115000"/>
              </a:lnSpc>
              <a:spcBef>
                <a:spcPts val="0"/>
              </a:spcBef>
              <a:spcAft>
                <a:spcPts val="0"/>
              </a:spcAft>
              <a:buClr>
                <a:schemeClr val="accent3"/>
              </a:buClr>
              <a:buSzPts val="1800"/>
              <a:buFont typeface="Average"/>
              <a:buNone/>
            </a:pPr>
            <a:endParaRPr sz="1800" b="0" i="0" u="none" strike="noStrike" cap="none" dirty="0">
              <a:solidFill>
                <a:schemeClr val="tx1"/>
              </a:solidFill>
              <a:latin typeface="+mn-lt"/>
              <a:ea typeface="Average"/>
              <a:cs typeface="Average"/>
              <a:sym typeface="Average"/>
            </a:endParaRPr>
          </a:p>
        </p:txBody>
      </p:sp>
      <p:pic>
        <p:nvPicPr>
          <p:cNvPr id="6" name="Picture 5" descr="Image with the definition of integrity. 1. The quality of being honest and having strong moral principles. 2. The state of being woke and undivided.">
            <a:extLst>
              <a:ext uri="{FF2B5EF4-FFF2-40B4-BE49-F238E27FC236}">
                <a16:creationId xmlns:a16="http://schemas.microsoft.com/office/drawing/2014/main" id="{1260891A-85F4-7C4D-8B28-37907E584E2A}"/>
              </a:ext>
            </a:extLst>
          </p:cNvPr>
          <p:cNvPicPr>
            <a:picLocks noChangeAspect="1"/>
          </p:cNvPicPr>
          <p:nvPr/>
        </p:nvPicPr>
        <p:blipFill>
          <a:blip r:embed="rId3"/>
          <a:stretch>
            <a:fillRect/>
          </a:stretch>
        </p:blipFill>
        <p:spPr>
          <a:xfrm>
            <a:off x="1284605" y="1917224"/>
            <a:ext cx="6574790" cy="3219017"/>
          </a:xfrm>
          <a:prstGeom prst="rect">
            <a:avLst/>
          </a:prstGeom>
        </p:spPr>
      </p:pic>
      <p:cxnSp>
        <p:nvCxnSpPr>
          <p:cNvPr id="8" name="Straight Connector 7">
            <a:extLst>
              <a:ext uri="{FF2B5EF4-FFF2-40B4-BE49-F238E27FC236}">
                <a16:creationId xmlns:a16="http://schemas.microsoft.com/office/drawing/2014/main" id="{301FE56D-35DF-B8C6-5E25-384329E990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EA5D-8CFF-D043-AB62-6D8110477367}"/>
              </a:ext>
            </a:extLst>
          </p:cNvPr>
          <p:cNvSpPr>
            <a:spLocks noGrp="1"/>
          </p:cNvSpPr>
          <p:nvPr>
            <p:ph type="title"/>
          </p:nvPr>
        </p:nvSpPr>
        <p:spPr>
          <a:xfrm>
            <a:off x="428626" y="345440"/>
            <a:ext cx="8403674" cy="672285"/>
          </a:xfrm>
        </p:spPr>
        <p:txBody>
          <a:bodyPr>
            <a:normAutofit/>
          </a:bodyPr>
          <a:lstStyle/>
          <a:p>
            <a:r>
              <a:rPr lang="en-GB" sz="3200" b="1" dirty="0">
                <a:latin typeface="Avenir Book" panose="02000503020000020003" pitchFamily="2" charset="0"/>
              </a:rPr>
              <a:t>Key Ethical Norms</a:t>
            </a:r>
          </a:p>
        </p:txBody>
      </p:sp>
      <p:sp>
        <p:nvSpPr>
          <p:cNvPr id="3" name="Text Placeholder 2">
            <a:extLst>
              <a:ext uri="{FF2B5EF4-FFF2-40B4-BE49-F238E27FC236}">
                <a16:creationId xmlns:a16="http://schemas.microsoft.com/office/drawing/2014/main" id="{75D2DC85-E217-6146-99BD-ACEDDDA741D9}"/>
              </a:ext>
            </a:extLst>
          </p:cNvPr>
          <p:cNvSpPr>
            <a:spLocks noGrp="1"/>
          </p:cNvSpPr>
          <p:nvPr>
            <p:ph type="body" idx="1"/>
          </p:nvPr>
        </p:nvSpPr>
        <p:spPr>
          <a:xfrm>
            <a:off x="428625" y="1152474"/>
            <a:ext cx="5218195" cy="3876725"/>
          </a:xfrm>
        </p:spPr>
        <p:txBody>
          <a:bodyPr>
            <a:normAutofit fontScale="77500" lnSpcReduction="20000"/>
          </a:bodyPr>
          <a:lstStyle/>
          <a:p>
            <a:pPr lvl="0">
              <a:lnSpc>
                <a:spcPct val="150000"/>
              </a:lnSpc>
            </a:pPr>
            <a:r>
              <a:rPr lang="en-GB" sz="1900" dirty="0">
                <a:solidFill>
                  <a:schemeClr val="tx1"/>
                </a:solidFill>
                <a:latin typeface="Avenir Book" panose="02000503020000020003" pitchFamily="2" charset="0"/>
              </a:rPr>
              <a:t>Responsible research involves the awareness and application of professional norms and ethical principles in all areas relating to research</a:t>
            </a:r>
          </a:p>
          <a:p>
            <a:pPr lvl="0">
              <a:lnSpc>
                <a:spcPct val="150000"/>
              </a:lnSpc>
            </a:pPr>
            <a:r>
              <a:rPr lang="en-GB" sz="1900" dirty="0">
                <a:solidFill>
                  <a:schemeClr val="tx1"/>
                </a:solidFill>
                <a:latin typeface="Avenir Book" panose="02000503020000020003" pitchFamily="2" charset="0"/>
              </a:rPr>
              <a:t>Norms/value are the “glue” linking all research practices</a:t>
            </a:r>
            <a:endParaRPr lang="en-GB" dirty="0">
              <a:solidFill>
                <a:schemeClr val="tx1"/>
              </a:solidFill>
              <a:latin typeface="Avenir Book" panose="02000503020000020003" pitchFamily="2" charset="0"/>
            </a:endParaRPr>
          </a:p>
          <a:p>
            <a:pPr lvl="1"/>
            <a:r>
              <a:rPr lang="en-GB" dirty="0">
                <a:solidFill>
                  <a:schemeClr val="tx1"/>
                </a:solidFill>
                <a:latin typeface="Avenir Book" panose="02000503020000020003" pitchFamily="2" charset="0"/>
              </a:rPr>
              <a:t>Beneficence (do good) </a:t>
            </a:r>
          </a:p>
          <a:p>
            <a:pPr lvl="1">
              <a:lnSpc>
                <a:spcPct val="170000"/>
              </a:lnSpc>
            </a:pPr>
            <a:r>
              <a:rPr lang="en-GB" dirty="0">
                <a:solidFill>
                  <a:schemeClr val="tx1"/>
                </a:solidFill>
                <a:latin typeface="Avenir Book" panose="02000503020000020003" pitchFamily="2" charset="0"/>
              </a:rPr>
              <a:t>Non-maleficence (cause no harm)</a:t>
            </a:r>
          </a:p>
          <a:p>
            <a:pPr lvl="1"/>
            <a:r>
              <a:rPr lang="en-GB" dirty="0">
                <a:solidFill>
                  <a:schemeClr val="tx1"/>
                </a:solidFill>
                <a:latin typeface="Avenir Book" panose="02000503020000020003" pitchFamily="2" charset="0"/>
              </a:rPr>
              <a:t>Equity and fairness</a:t>
            </a:r>
          </a:p>
          <a:p>
            <a:pPr lvl="1">
              <a:lnSpc>
                <a:spcPct val="170000"/>
              </a:lnSpc>
            </a:pPr>
            <a:r>
              <a:rPr lang="en-GB" dirty="0">
                <a:solidFill>
                  <a:schemeClr val="tx1"/>
                </a:solidFill>
                <a:latin typeface="Avenir Book" panose="02000503020000020003" pitchFamily="2" charset="0"/>
              </a:rPr>
              <a:t>Diversity and inclusiveness </a:t>
            </a:r>
          </a:p>
          <a:p>
            <a:pPr lvl="1">
              <a:lnSpc>
                <a:spcPct val="170000"/>
              </a:lnSpc>
            </a:pPr>
            <a:r>
              <a:rPr lang="en-GB" dirty="0">
                <a:solidFill>
                  <a:schemeClr val="tx1"/>
                </a:solidFill>
                <a:latin typeface="Avenir Book" panose="02000503020000020003" pitchFamily="2" charset="0"/>
              </a:rPr>
              <a:t>Quality and transparency</a:t>
            </a:r>
          </a:p>
          <a:p>
            <a:endParaRPr lang="en-GB" dirty="0"/>
          </a:p>
        </p:txBody>
      </p:sp>
      <p:cxnSp>
        <p:nvCxnSpPr>
          <p:cNvPr id="8" name="Straight Connector 7">
            <a:extLst>
              <a:ext uri="{FF2B5EF4-FFF2-40B4-BE49-F238E27FC236}">
                <a16:creationId xmlns:a16="http://schemas.microsoft.com/office/drawing/2014/main" id="{82E87827-58AC-FBB8-5EED-1CEF5C5B1C7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gram showing elements of research ethics including beneficence, non-maleficence, honesty, transparency, and care/equity">
            <a:extLst>
              <a:ext uri="{FF2B5EF4-FFF2-40B4-BE49-F238E27FC236}">
                <a16:creationId xmlns:a16="http://schemas.microsoft.com/office/drawing/2014/main" id="{5E29CB28-F4C6-FEAA-63CB-886EBF2FC7E6}"/>
              </a:ext>
            </a:extLst>
          </p:cNvPr>
          <p:cNvPicPr>
            <a:picLocks noChangeAspect="1"/>
          </p:cNvPicPr>
          <p:nvPr/>
        </p:nvPicPr>
        <p:blipFill>
          <a:blip r:embed="rId3"/>
          <a:stretch>
            <a:fillRect/>
          </a:stretch>
        </p:blipFill>
        <p:spPr>
          <a:xfrm>
            <a:off x="5174452" y="1336956"/>
            <a:ext cx="3777043" cy="3572376"/>
          </a:xfrm>
          <a:prstGeom prst="rect">
            <a:avLst/>
          </a:prstGeom>
        </p:spPr>
      </p:pic>
      <p:sp>
        <p:nvSpPr>
          <p:cNvPr id="9" name="TextBox 8">
            <a:extLst>
              <a:ext uri="{FF2B5EF4-FFF2-40B4-BE49-F238E27FC236}">
                <a16:creationId xmlns:a16="http://schemas.microsoft.com/office/drawing/2014/main" id="{825A8874-457C-302B-8C4E-0B3B659A4C15}"/>
              </a:ext>
            </a:extLst>
          </p:cNvPr>
          <p:cNvSpPr txBox="1"/>
          <p:nvPr/>
        </p:nvSpPr>
        <p:spPr>
          <a:xfrm>
            <a:off x="3959567" y="4909332"/>
            <a:ext cx="5184433" cy="246221"/>
          </a:xfrm>
          <a:prstGeom prst="rect">
            <a:avLst/>
          </a:prstGeom>
          <a:noFill/>
        </p:spPr>
        <p:txBody>
          <a:bodyPr wrap="none" rtlCol="0">
            <a:spAutoFit/>
          </a:bodyPr>
          <a:lstStyle/>
          <a:p>
            <a:r>
              <a:rPr lang="en-GB" sz="1000" dirty="0"/>
              <a:t>https://</a:t>
            </a:r>
            <a:r>
              <a:rPr lang="en-GB" sz="1000" dirty="0" err="1"/>
              <a:t>www.publichealthnotes.com</a:t>
            </a:r>
            <a:r>
              <a:rPr lang="en-GB" sz="1000" dirty="0"/>
              <a:t>/research-ethics-definition-principles-and-advantages/</a:t>
            </a:r>
          </a:p>
        </p:txBody>
      </p:sp>
    </p:spTree>
    <p:extLst>
      <p:ext uri="{BB962C8B-B14F-4D97-AF65-F5344CB8AC3E}">
        <p14:creationId xmlns:p14="http://schemas.microsoft.com/office/powerpoint/2010/main" val="3080353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24775</TotalTime>
  <Words>2657</Words>
  <Application>Microsoft Macintosh PowerPoint</Application>
  <PresentationFormat>On-screen Show (16:9)</PresentationFormat>
  <Paragraphs>376</Paragraphs>
  <Slides>59</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Calibri</vt:lpstr>
      <vt:lpstr>Calibri Light</vt:lpstr>
      <vt:lpstr>Oswald</vt:lpstr>
      <vt:lpstr>Arial</vt:lpstr>
      <vt:lpstr>Avenir Book</vt:lpstr>
      <vt:lpstr>Average</vt:lpstr>
      <vt:lpstr>Office Theme</vt:lpstr>
      <vt:lpstr>Open and Responsible (Data) Science Citizenship 1</vt:lpstr>
      <vt:lpstr>Our Curriculum</vt:lpstr>
      <vt:lpstr>Plan for the Morning</vt:lpstr>
      <vt:lpstr>PowerPoint Presentation</vt:lpstr>
      <vt:lpstr>Responsible Conduct of Research</vt:lpstr>
      <vt:lpstr>Balancing Multiple Roles as a Researcher</vt:lpstr>
      <vt:lpstr>Responsible Conduct of Research </vt:lpstr>
      <vt:lpstr>Responsibility as a Product of Integrity</vt:lpstr>
      <vt:lpstr>Key Ethical Norms</vt:lpstr>
      <vt:lpstr>Codes of Conduct</vt:lpstr>
      <vt:lpstr>RCR as a Collaborative Endeavour</vt:lpstr>
      <vt:lpstr>Institutional Responsibilities</vt:lpstr>
      <vt:lpstr>Responsible Research as a Collaboration</vt:lpstr>
      <vt:lpstr>RCR as an Extended Form of Research Ethics</vt:lpstr>
      <vt:lpstr>Extending the Reach of Ethics in Research</vt:lpstr>
      <vt:lpstr>Moving Beyond the Individual </vt:lpstr>
      <vt:lpstr>The Digital Revolution</vt:lpstr>
      <vt:lpstr>Changing Research Environments</vt:lpstr>
      <vt:lpstr>1. The Reproducibility Crisis in Research</vt:lpstr>
      <vt:lpstr>A General Consensus on the Crisis</vt:lpstr>
      <vt:lpstr>2. Siloing of Knowledge</vt:lpstr>
      <vt:lpstr>3. Public Benefit: Returns on Public Investment</vt:lpstr>
      <vt:lpstr>3. 4. SDGs and Global Good</vt:lpstr>
      <vt:lpstr>5. Blurred Lines</vt:lpstr>
      <vt:lpstr>6/7. Societal Involvement</vt:lpstr>
      <vt:lpstr>New Challenges for Responsible Research Models</vt:lpstr>
      <vt:lpstr>PowerPoint Presentation</vt:lpstr>
      <vt:lpstr>Questions for Responsible Research</vt:lpstr>
      <vt:lpstr>Time For A New Approach? </vt:lpstr>
      <vt:lpstr>Is Openness the Answer?</vt:lpstr>
      <vt:lpstr>PowerPoint Presentation</vt:lpstr>
      <vt:lpstr>Any Questions?</vt:lpstr>
      <vt:lpstr>Open Science</vt:lpstr>
      <vt:lpstr>Scope of Open Science</vt:lpstr>
      <vt:lpstr>Open Science is Many Things</vt:lpstr>
      <vt:lpstr>Open Science: an Umbrella for Many Activities</vt:lpstr>
      <vt:lpstr>Free and Open Source Software</vt:lpstr>
      <vt:lpstr>Open Access</vt:lpstr>
      <vt:lpstr>Open Data</vt:lpstr>
      <vt:lpstr>Other Open Science Movements 2 </vt:lpstr>
      <vt:lpstr>PowerPoint Presentation</vt:lpstr>
      <vt:lpstr>As Open As Possible, As Closed As Necessary</vt:lpstr>
      <vt:lpstr>Openness Throughout The Research Lifecycle </vt:lpstr>
      <vt:lpstr>Open Science: Opening Up Research Potential</vt:lpstr>
      <vt:lpstr>Open Science: Changing Research</vt:lpstr>
      <vt:lpstr>A Way of Thinking And Doing</vt:lpstr>
      <vt:lpstr>Open Science as a Path to the Future</vt:lpstr>
      <vt:lpstr>How Can Open Science Enable Equity?</vt:lpstr>
      <vt:lpstr>Open Science: an Extension of RCR Values</vt:lpstr>
      <vt:lpstr>Open and Responsible Research</vt:lpstr>
      <vt:lpstr>Openness as a Continuum and a Journey</vt:lpstr>
      <vt:lpstr>“My” Open Science: What Works for You?</vt:lpstr>
      <vt:lpstr>Pragmatic Openness</vt:lpstr>
      <vt:lpstr>Responsible and Open Research as Citizenship </vt:lpstr>
      <vt:lpstr>Responsible and Open Science Citizenship </vt:lpstr>
      <vt:lpstr>Being a Good Science Citizen </vt:lpstr>
      <vt:lpstr>Open and Responsible Research Citizenship</vt:lpstr>
      <vt:lpstr>PowerPoint Presentation</vt:lpstr>
      <vt:lpstr>Tools for Responsible, Open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Responsible Scientist</dc:title>
  <dc:creator>Louise Bezuidenhout</dc:creator>
  <cp:lastModifiedBy>Bezuidenhout, L.M. (Louise)</cp:lastModifiedBy>
  <cp:revision>153</cp:revision>
  <cp:lastPrinted>2019-08-01T11:34:10Z</cp:lastPrinted>
  <dcterms:modified xsi:type="dcterms:W3CDTF">2024-11-05T23:35:33Z</dcterms:modified>
</cp:coreProperties>
</file>